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5"/>
  </p:sldMasterIdLst>
  <p:notesMasterIdLst>
    <p:notesMasterId r:id="rId17"/>
  </p:notesMasterIdLst>
  <p:handoutMasterIdLst>
    <p:handoutMasterId r:id="rId18"/>
  </p:handoutMasterIdLst>
  <p:sldIdLst>
    <p:sldId id="258" r:id="rId6"/>
    <p:sldId id="863" r:id="rId7"/>
    <p:sldId id="2712" r:id="rId8"/>
    <p:sldId id="873" r:id="rId9"/>
    <p:sldId id="2711" r:id="rId10"/>
    <p:sldId id="2704" r:id="rId11"/>
    <p:sldId id="2706" r:id="rId12"/>
    <p:sldId id="2710" r:id="rId13"/>
    <p:sldId id="2707" r:id="rId14"/>
    <p:sldId id="2709" r:id="rId15"/>
    <p:sldId id="268" r:id="rId16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Helvetica" panose="020B0604020202030204" pitchFamily="34" charset="0"/>
        <a:cs typeface="Helvetica" panose="020B060402020203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E78E10-BCF1-F6A5-1924-C0C067C0EACB}" name="Josine Rawee (zij/haar)" initials="J(" userId="S::j.rawee@113online.nl::3fa8f664-45bc-4739-9f08-7ca1bf470df3" providerId="AD"/>
  <p188:author id="{AB96BC3F-8395-D48D-73EB-053117F11D5D}" name="Alwin van der Blom" initials="AvdB" userId="S::a.vanderblom@113.nl::d312127b-1eb5-45ea-b7e3-139c36b15257" providerId="AD"/>
  <p188:author id="{4A383856-2966-F311-B2D9-992CFE365BD8}" name="Elias Balt" initials="EB" userId="S::e.balt@113online.nl::0a6c34cc-71cb-497a-8d44-d696e6593093" providerId="AD"/>
  <p188:author id="{6B953FBE-357E-24FC-9D72-2B34E3ACF6F2}" name="Lizanne Schweren" initials="LS" userId="S::l.schweren@113online.nl::dc52a6f6-9e94-4610-a081-a9add583c068" providerId="AD"/>
  <p188:author id="{88B44ED7-CFAD-CAE3-59C3-51C05EFB264E}" name="Dominique van Pelt" initials="DvP" userId="S::d.vanpelt@113.nl::ef14d97f-402c-41cd-ad3d-fe525f3e7df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A83"/>
    <a:srgbClr val="D40E1B"/>
    <a:srgbClr val="F7E196"/>
    <a:srgbClr val="FBD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0C62F2-4246-4707-8B7F-5652C5529BA7}" v="855" dt="2024-09-04T09:18:40.6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95" autoAdjust="0"/>
    <p:restoredTop sz="85018" autoAdjust="0"/>
  </p:normalViewPr>
  <p:slideViewPr>
    <p:cSldViewPr snapToGrid="0">
      <p:cViewPr varScale="1">
        <p:scale>
          <a:sx n="96" d="100"/>
          <a:sy n="96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6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7D294B9E-724A-48D6-93D5-5F707FC28E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27DF6B7-72D2-403E-BA95-8ABBA45321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72A313-682F-4C3B-A3E4-B463170E1C77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BC5FE8F-0611-4D1F-9742-D2922FB18E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0EE3C17-5127-4CBA-BE42-3B5207E69D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EFCEAB8-6B79-4782-A021-52E3B2D7D5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BF28F-11A2-46EF-85A2-340B688B33AC}" type="datetimeFigureOut">
              <a:rPr lang="nl-NL" smtClean="0"/>
              <a:t>5-9-2024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C808-7589-4373-A924-8582E4CCE1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997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551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70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244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• Verlieservaringen, zoals verlies van gezondheid, dierbaren, fysieke mobiliteit en onafhankelijkheid. Deze verlieservaringen komen bij ouderen vaker voor dan bij jongere volwassenen. </a:t>
            </a:r>
          </a:p>
          <a:p>
            <a:r>
              <a:rPr lang="nl-NL" dirty="0"/>
              <a:t>• Aanpassingsproblemen. Sommige ouderen hebben moeite met veranderingen die gepaard gaan met het ouder worden, zoals met pensioen gaan of meer hulpbehoevend worden. </a:t>
            </a:r>
          </a:p>
          <a:p>
            <a:r>
              <a:rPr lang="nl-NL" dirty="0"/>
              <a:t>• Sociale isolatie of een verminderde sociale verbondenheid. Veel ouderen hebben last van eenzaamheid. </a:t>
            </a:r>
          </a:p>
          <a:p>
            <a:r>
              <a:rPr lang="nl-NL" dirty="0"/>
              <a:t>• Ziekte, pijn en cognitieve achteruitgang.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7129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• Goede lichamelijke en geestelijke gezondheid. </a:t>
            </a:r>
          </a:p>
          <a:p>
            <a:r>
              <a:rPr lang="nl-NL" dirty="0"/>
              <a:t>• Positieve, ondersteunende relaties met vrienden en familie. </a:t>
            </a:r>
          </a:p>
          <a:p>
            <a:r>
              <a:rPr lang="nl-NL" dirty="0"/>
              <a:t>• Functionele </a:t>
            </a:r>
            <a:r>
              <a:rPr lang="nl-NL" dirty="0" err="1"/>
              <a:t>copingsstrategieën</a:t>
            </a:r>
            <a:r>
              <a:rPr lang="nl-NL" dirty="0"/>
              <a:t>, oftewel leren omgaan met veranderingen </a:t>
            </a:r>
          </a:p>
          <a:p>
            <a:r>
              <a:rPr lang="nl-NL" dirty="0"/>
              <a:t>• Zingeving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6620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6896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6759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612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C808-7589-4373-A924-8582E4CCE13D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2333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E69224FF-C3CF-4CCE-8723-29740CEA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5526088"/>
            <a:ext cx="24987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498" y="1666876"/>
            <a:ext cx="4891783" cy="1561161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7497" y="3320111"/>
            <a:ext cx="441443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5"/>
          </p:nvPr>
        </p:nvSpPr>
        <p:spPr>
          <a:xfrm>
            <a:off x="769943" y="657225"/>
            <a:ext cx="4899337" cy="4587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393F1C0-6D68-4E12-8877-707C29949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2D52-5218-417B-AA65-FA3D84096F88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608EA04E-F882-484A-BF7D-DAECA4C893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2A88415-C326-47B7-9476-A354096377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1922-7D48-4E90-A52B-91A5188025C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010D3D-F383-4DAF-A469-131812AB7C7F}"/>
              </a:ext>
            </a:extLst>
          </p:cNvPr>
          <p:cNvSpPr/>
          <p:nvPr/>
        </p:nvSpPr>
        <p:spPr>
          <a:xfrm>
            <a:off x="11591925" y="6356352"/>
            <a:ext cx="450259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225CD4D-0022-7005-7F09-A3A5BE862531}"/>
              </a:ext>
            </a:extLst>
          </p:cNvPr>
          <p:cNvSpPr/>
          <p:nvPr userDrawn="1"/>
        </p:nvSpPr>
        <p:spPr>
          <a:xfrm>
            <a:off x="11591925" y="6356352"/>
            <a:ext cx="450259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205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en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DE60FD8-6DFA-457D-8652-3F1F6EC508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4571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cht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C5F3244-F065-4D26-9A8D-7FAE55A76F2B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4991" y="676277"/>
            <a:ext cx="4562671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38155526-16E6-44F3-831D-606A3A82A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03D5-8B3C-4A2B-A17C-90F58BE8A8D4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1135D280-6FFA-4363-8A26-B5868536AC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A832EB51-EF16-440E-AC0A-EFFFB9FA4D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8ED1-7396-477E-851A-58AC920FD04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2DAF36FD-B503-4349-8C4A-62BE4F5DC8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0472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36CA675-CDEA-423A-AFD8-7E198D66DB7C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332" y="676277"/>
            <a:ext cx="4488025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BB85AFFD-D41A-49FA-86DC-6EDD5C484A1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2694-B55D-4339-9DB7-812A3B633813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03278ABA-C8BE-48FB-96BB-40E387510A8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8AE31105-0DD4-43E9-B501-4E31167801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5174-E14A-4A4B-A865-4715019BBE45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DACB66DA-55E7-4278-9089-4C8B818344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3597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el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E950906F-A590-43D0-A970-D0E9D2E1F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88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en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E9D4ADF1-5741-4DF3-8CB9-5868C1FDA8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272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cht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6279071-2F21-4CE9-BF4F-CEA9DCD659DF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35AA06-28C7-408B-A812-47C20C28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E3B5-4864-42FA-8084-690B8AFA0334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165E23-9533-4B57-B7AA-DAAFE1CC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A8F935-9408-4168-8352-93D9A104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E0E1-09EC-4CD9-BC4E-FF9BF3EF8E96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D81C186-C86C-4D7B-BD03-D228423E06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0523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617C389-A35F-4F85-A306-D937F31727A6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FA2940-DEDB-4D7C-9139-A860A66F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4184-CD78-4CC4-8AB3-E2228BFEA2A8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F0FBE8-92EB-4648-8A28-216E3F25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FB9CE-9B3C-41D2-AA61-13351779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0C3A-38B5-4667-8F49-16C31BFAE8B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A9CDEDE4-B766-434D-9EB1-751FF01054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7517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el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501F2A46-FA4E-4654-9357-B10745428960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4132CA37-0995-471B-96C7-6F04862464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F574-8869-48ED-84DD-C4EAF02B2F1A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A4A8DA22-F739-4AC4-AB06-0E2A142443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E88B86B8-1E03-4119-9C63-59996370EE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C28C-59BD-48DB-9705-2908C7CC7E1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F70B147E-3BC5-4132-8CA3-536EFF1CBF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6813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en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EF4792C9-05DE-4C01-8735-92BB7443F632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FA32734-C720-4C4C-AB23-CBBB7F2DDB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8BEB-1A52-45B2-A444-F1DBC595C16C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4C854397-3401-4BDF-9AC3-4E247E7DF8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67E2BE9-328A-4138-A4BC-F1A26744FE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839C-4D1B-4CED-95BE-9704FAE1FE9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2722370-7483-4A12-BB6B-1E4FA11642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74408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cht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F677B6F7-8D40-440C-B68B-5BE915E2479D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8556F32C-389D-4C45-87A1-2AAEDE6B88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CF2C-11FC-430C-9D2F-6C3A297E3F00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DA0B70D4-E89D-4440-98C3-6C8E869E31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4F1CD8D-7A1C-48AF-B51C-6DA5D68F3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61E4-AEA2-42DE-AEC7-E176C4615214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7DA0FAF-73A1-4CC4-A033-EAEA4729C2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5704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ee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4105471"/>
            <a:ext cx="10515600" cy="108883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52212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831851" y="657226"/>
            <a:ext cx="10515600" cy="3149664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CF1203-AD36-4CED-AEF9-1D01BC5013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7837-9DE8-4C2F-B8FF-56B450768CB9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698B360-B592-461C-948C-11B4D97E60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0B04E99-4169-4C91-A459-2506808EDF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C36E-AFD5-4B25-82B8-A74C91052FCF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5479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bovenhoeken 6">
            <a:extLst>
              <a:ext uri="{FF2B5EF4-FFF2-40B4-BE49-F238E27FC236}">
                <a16:creationId xmlns:a16="http://schemas.microsoft.com/office/drawing/2014/main" id="{5CFA05CE-A0A7-4936-AE4C-6D328100BEDB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325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81039"/>
            <a:ext cx="4279025" cy="100965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10" name="Tijdelijke aanduiding voor datum 4">
            <a:extLst>
              <a:ext uri="{FF2B5EF4-FFF2-40B4-BE49-F238E27FC236}">
                <a16:creationId xmlns:a16="http://schemas.microsoft.com/office/drawing/2014/main" id="{BF8122E9-DEBD-48F5-9F7E-A46DEDA0F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A06C-52CA-4323-BD71-9B7F109E6B16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12" name="Tijdelijke aanduiding voor voettekst 5">
            <a:extLst>
              <a:ext uri="{FF2B5EF4-FFF2-40B4-BE49-F238E27FC236}">
                <a16:creationId xmlns:a16="http://schemas.microsoft.com/office/drawing/2014/main" id="{918EAE71-69BD-4EEC-A795-935EC64202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6">
            <a:extLst>
              <a:ext uri="{FF2B5EF4-FFF2-40B4-BE49-F238E27FC236}">
                <a16:creationId xmlns:a16="http://schemas.microsoft.com/office/drawing/2014/main" id="{37B1A2C0-E640-421D-AB48-E4C0D51FD3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5278-C9AD-482E-9A6F-A76B4F783A7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0438D332-9C08-4224-A7CD-C7ED6384DD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Rechthoek: afgeronde bovenhoeken 2">
            <a:extLst>
              <a:ext uri="{FF2B5EF4-FFF2-40B4-BE49-F238E27FC236}">
                <a16:creationId xmlns:a16="http://schemas.microsoft.com/office/drawing/2014/main" id="{D82758E7-3705-585F-5D59-FF0260DA896D}"/>
              </a:ext>
            </a:extLst>
          </p:cNvPr>
          <p:cNvSpPr/>
          <p:nvPr userDrawn="1"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325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29449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365127"/>
            <a:ext cx="10100187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400802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1238251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0769CB-607E-4720-9DD1-AA892A7992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40F-C4C9-4B53-8FC8-A5E47666D651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FA9B49-2137-46E9-AE89-B7F292674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ABABE-B0B2-4C2E-8376-4E3E0B1DEA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0C4C-B803-4694-9A57-348DF1706F9E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3663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els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84802B67-F5EA-4178-8DF3-570AB27EB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BF5F6-A2D0-4BCD-9950-237DCD8501C3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702297AA-0D15-43E7-B294-34227C3DC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B4E07080-420E-4FE4-8F1C-7D58A41E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FEBF0-F9C0-470B-ABEA-C37D7A94DFAA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1420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el tekst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905A176B-5B5E-4BE5-8425-A5EAED85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BC0F-934F-4D3C-9AEF-B41BF514A152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A81C7FA0-7487-451B-8BF0-A5D3C0D9C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D87C69EA-84D7-426F-B753-C501001D0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5824E-08FA-46EA-9B80-070E2DA57703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1282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320E629-8FBB-6BA8-8FDA-F066BA683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45" y="2005012"/>
            <a:ext cx="5694274" cy="4351338"/>
          </a:xfrm>
        </p:spPr>
        <p:txBody>
          <a:bodyPr>
            <a:normAutofit/>
          </a:bodyPr>
          <a:lstStyle>
            <a:lvl1pPr>
              <a:defRPr sz="2000"/>
            </a:lvl1pPr>
            <a:lvl2pPr marL="457200" indent="0"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el 9">
            <a:extLst>
              <a:ext uri="{FF2B5EF4-FFF2-40B4-BE49-F238E27FC236}">
                <a16:creationId xmlns:a16="http://schemas.microsoft.com/office/drawing/2014/main" id="{78621A29-13E8-7771-E22F-4348E1AB43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744" y="835617"/>
            <a:ext cx="6667195" cy="1325563"/>
          </a:xfrm>
        </p:spPr>
        <p:txBody>
          <a:bodyPr/>
          <a:lstStyle/>
          <a:p>
            <a:r>
              <a:rPr lang="nl-NL"/>
              <a:t>Titel</a:t>
            </a: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3324552C-EE9F-6355-C89E-80AB8D26B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92938" y="0"/>
            <a:ext cx="5199062" cy="6858000"/>
          </a:xfrm>
          <a:solidFill>
            <a:schemeClr val="bg2"/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6254037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7">
            <a:extLst>
              <a:ext uri="{FF2B5EF4-FFF2-40B4-BE49-F238E27FC236}">
                <a16:creationId xmlns:a16="http://schemas.microsoft.com/office/drawing/2014/main" id="{E69224FF-C3CF-4CCE-8723-29740CEA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5526088"/>
            <a:ext cx="24987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498" y="1666876"/>
            <a:ext cx="4891783" cy="1561161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7497" y="3320111"/>
            <a:ext cx="4414435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3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8" name="Tijdelijke aanduiding voor tekst 37"/>
          <p:cNvSpPr>
            <a:spLocks noGrp="1"/>
          </p:cNvSpPr>
          <p:nvPr>
            <p:ph type="body" sz="quarter" idx="15"/>
          </p:nvPr>
        </p:nvSpPr>
        <p:spPr>
          <a:xfrm>
            <a:off x="769943" y="657225"/>
            <a:ext cx="4899337" cy="4587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3">
            <a:extLst>
              <a:ext uri="{FF2B5EF4-FFF2-40B4-BE49-F238E27FC236}">
                <a16:creationId xmlns:a16="http://schemas.microsoft.com/office/drawing/2014/main" id="{2393F1C0-6D68-4E12-8877-707C299498C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82D52-5218-417B-AA65-FA3D84096F88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8" name="Tijdelijke aanduiding voor voettekst 4">
            <a:extLst>
              <a:ext uri="{FF2B5EF4-FFF2-40B4-BE49-F238E27FC236}">
                <a16:creationId xmlns:a16="http://schemas.microsoft.com/office/drawing/2014/main" id="{608EA04E-F882-484A-BF7D-DAECA4C893C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52A88415-C326-47B7-9476-A3540963777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81922-7D48-4E90-A52B-91A5188025C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FA010D3D-F383-4DAF-A469-131812AB7C7F}"/>
              </a:ext>
            </a:extLst>
          </p:cNvPr>
          <p:cNvSpPr/>
          <p:nvPr userDrawn="1"/>
        </p:nvSpPr>
        <p:spPr>
          <a:xfrm>
            <a:off x="11591925" y="6356352"/>
            <a:ext cx="450259" cy="3651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1153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e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4105471"/>
            <a:ext cx="10515600" cy="108883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1" y="522129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831851" y="657226"/>
            <a:ext cx="10515600" cy="3149664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E4CF1203-AD36-4CED-AEF9-1D01BC5013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87837-9DE8-4C2F-B8FF-56B450768CB9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698B360-B592-461C-948C-11B4D97E600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5">
            <a:extLst>
              <a:ext uri="{FF2B5EF4-FFF2-40B4-BE49-F238E27FC236}">
                <a16:creationId xmlns:a16="http://schemas.microsoft.com/office/drawing/2014/main" id="{70B04E99-4169-4C91-A459-2506808EDF5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3C36E-AFD5-4B25-82B8-A74C91052FC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54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vulle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3">
            <a:extLst>
              <a:ext uri="{FF2B5EF4-FFF2-40B4-BE49-F238E27FC236}">
                <a16:creationId xmlns:a16="http://schemas.microsoft.com/office/drawing/2014/main" id="{C683D810-8BE7-4A63-B4AF-9FDE961E8C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93901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vulle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6547CE-805E-469C-9115-70E8A66E5D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69379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beeldingen ronde ho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24691" y="657227"/>
            <a:ext cx="10967236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C3A8D683-592E-4711-B370-343607862F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A8F0-379F-4BB9-A99A-F59B29624E40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3A01C68-0A23-4658-A075-6A4A1AAF72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D06CBEF-A952-4A4F-8764-9A2D2516AE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94DF-B67D-44E1-8BBF-DA1F51E298E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462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met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A800FE-F365-41E2-AFCA-3EB314BE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BADC5-8151-47BA-8D84-859CF6989D31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E50B0E5-19FC-49B0-969C-31E1CDC5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069C9C0-53C1-4E60-84C8-351129E84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4EAF-4E52-47BD-842D-8A3CB8853430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643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3613" y="1825627"/>
            <a:ext cx="4279025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2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EB15390-DE50-41B5-BDA6-5C66CA653D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8486-6145-4AED-B5A8-645E0D673716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A234726-0C0B-4B5E-AEB6-505A64BEF3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6CBFB83-4740-4874-AEDA-8B113FAC6D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2346-4D05-4678-A537-96475F24A1A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2336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object met gro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C77156C-8440-44C8-9EE5-CE0A97B6720B}"/>
              </a:ext>
            </a:extLst>
          </p:cNvPr>
          <p:cNvSpPr/>
          <p:nvPr/>
        </p:nvSpPr>
        <p:spPr>
          <a:xfrm>
            <a:off x="7629525" y="676277"/>
            <a:ext cx="3962400" cy="5267325"/>
          </a:xfrm>
          <a:prstGeom prst="roundRect">
            <a:avLst>
              <a:gd name="adj" fmla="val 115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2" y="1825627"/>
            <a:ext cx="6534149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38202" y="676277"/>
            <a:ext cx="653414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/>
          </p:nvPr>
        </p:nvSpPr>
        <p:spPr>
          <a:xfrm>
            <a:off x="7934325" y="950913"/>
            <a:ext cx="3419473" cy="67945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4">
            <a:extLst>
              <a:ext uri="{FF2B5EF4-FFF2-40B4-BE49-F238E27FC236}">
                <a16:creationId xmlns:a16="http://schemas.microsoft.com/office/drawing/2014/main" id="{C7346FE9-6DB4-4E34-8093-D143B644F4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1C09-F2DF-4278-B0E5-607A687C658A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9" name="Tijdelijke aanduiding voor voettekst 5">
            <a:extLst>
              <a:ext uri="{FF2B5EF4-FFF2-40B4-BE49-F238E27FC236}">
                <a16:creationId xmlns:a16="http://schemas.microsoft.com/office/drawing/2014/main" id="{00F87F39-CB7D-475C-AB65-CF4414814B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72C19EAE-8D44-4BBF-89F6-CFBFBAD5E1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9B58-DE61-48FC-9F60-24DDF1D5E6E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6F1F52-0B00-4D40-99D1-29036E535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34325" y="1825625"/>
            <a:ext cx="3419475" cy="3843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44512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el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76B4AA-EB9B-41C0-AB3B-FED9D7E2C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199863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en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BDE60FD8-6DFA-457D-8652-3F1F6EC508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69426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cht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EC5F3244-F065-4D26-9A8D-7FAE55A76F2B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4991" y="676277"/>
            <a:ext cx="4562671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38155526-16E6-44F3-831D-606A3A82A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03D5-8B3C-4A2B-A17C-90F58BE8A8D4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1135D280-6FFA-4363-8A26-B5868536ACF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A832EB51-EF16-440E-AC0A-EFFFB9FA4D1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F8ED1-7396-477E-851A-58AC920FD0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2DAF36FD-B503-4349-8C4A-62BE4F5DC8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772324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od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836CA675-CDEA-423A-AFD8-7E198D66DB7C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6332" y="676277"/>
            <a:ext cx="4488025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BB85AFFD-D41A-49FA-86DC-6EDD5C484A1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62694-B55D-4339-9DB7-812A3B633813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03278ABA-C8BE-48FB-96BB-40E387510A8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8AE31105-0DD4-43E9-B501-4E311678016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5174-E14A-4A4B-A865-4715019BBE4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DACB66DA-55E7-4278-9089-4C8B8183447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474438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el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E950906F-A590-43D0-A970-D0E9D2E1FB2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21903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en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1789BA12-667E-45D5-B586-ABC5911B0551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40846A-4572-4970-9A78-1105BB3D7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69E78-3647-485E-895D-94ECBCFB92DD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019537-B808-48B8-87C9-DAD4577D3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7A5FD47-FF80-4972-9F8D-4769D64E2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C3CE-4713-4776-89BB-084F823C647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E9D4ADF1-5741-4DF3-8CB9-5868C1FDA82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740228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cht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D6279071-2F21-4CE9-BF4F-CEA9DCD659DF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35AA06-28C7-408B-A812-47C20C28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E3B5-4864-42FA-8084-690B8AFA0334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1165E23-9533-4B57-B7AA-DAAFE1CC0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AA8F935-9408-4168-8352-93D9A1048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9E0E1-09EC-4CD9-BC4E-FF9BF3EF8E9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D81C186-C86C-4D7B-BD03-D228423E060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970520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od vlak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F617C389-A35F-4F85-A306-D937F31727A6}"/>
              </a:ext>
            </a:extLst>
          </p:cNvPr>
          <p:cNvSpPr/>
          <p:nvPr/>
        </p:nvSpPr>
        <p:spPr>
          <a:xfrm>
            <a:off x="600075" y="365125"/>
            <a:ext cx="10991851" cy="5924550"/>
          </a:xfrm>
          <a:prstGeom prst="roundRect">
            <a:avLst>
              <a:gd name="adj" fmla="val 11523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2" y="676277"/>
            <a:ext cx="9452488" cy="1014413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FFA2940-DEDB-4D7C-9139-A860A66F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94184-CD78-4CC4-8AB3-E2228BFEA2A8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FF0FBE8-92EB-4648-8A28-216E3F25B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FB9CE-9B3C-41D2-AA61-13351779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0C3A-38B5-4667-8F49-16C31BFAE8B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A9CDEDE4-B766-434D-9EB1-751FF010541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2" y="1825626"/>
            <a:ext cx="9452488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26571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vulle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33">
            <a:extLst>
              <a:ext uri="{FF2B5EF4-FFF2-40B4-BE49-F238E27FC236}">
                <a16:creationId xmlns:a16="http://schemas.microsoft.com/office/drawing/2014/main" id="{C683D810-8BE7-4A63-B4AF-9FDE961E8C9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6350941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el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501F2A46-FA4E-4654-9357-B10745428960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4132CA37-0995-471B-96C7-6F048624649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FF574-8869-48ED-84DD-C4EAF02B2F1A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A4A8DA22-F739-4AC4-AB06-0E2A1424431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E88B86B8-1E03-4119-9C63-59996370EE8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C28C-59BD-48DB-9705-2908C7CC7E1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F70B147E-3BC5-4132-8CA3-536EFF1CBF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790183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en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EF4792C9-05DE-4C01-8735-92BB7443F632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FA32734-C720-4C4C-AB23-CBBB7F2DDB4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58BEB-1A52-45B2-A444-F1DBC595C16C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4C854397-3401-4BDF-9AC3-4E247E7DF89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67E2BE9-328A-4138-A4BC-F1A26744FEA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3839C-4D1B-4CED-95BE-9704FAE1FE9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2722370-7483-4A12-BB6B-1E4FA116421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900295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cht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bovenhoeken 4">
            <a:extLst>
              <a:ext uri="{FF2B5EF4-FFF2-40B4-BE49-F238E27FC236}">
                <a16:creationId xmlns:a16="http://schemas.microsoft.com/office/drawing/2014/main" id="{F677B6F7-8D40-440C-B68B-5BE915E2479D}"/>
              </a:ext>
            </a:extLst>
          </p:cNvPr>
          <p:cNvSpPr/>
          <p:nvPr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2902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8556F32C-389D-4C45-87A1-2AAEDE6B88B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7CF2C-11FC-430C-9D2F-6C3A297E3F00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DA0B70D4-E89D-4440-98C3-6C8E869E31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54F1CD8D-7A1C-48AF-B51C-6DA5D68F3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461E4-AEA2-42DE-AEC7-E176C461521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0" name="Tijdelijke aanduiding voor tekst 3">
            <a:extLst>
              <a:ext uri="{FF2B5EF4-FFF2-40B4-BE49-F238E27FC236}">
                <a16:creationId xmlns:a16="http://schemas.microsoft.com/office/drawing/2014/main" id="{77DA0FAF-73A1-4CC4-A033-EAEA4729C2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141988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od tekstvla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bovenhoeken 6">
            <a:extLst>
              <a:ext uri="{FF2B5EF4-FFF2-40B4-BE49-F238E27FC236}">
                <a16:creationId xmlns:a16="http://schemas.microsoft.com/office/drawing/2014/main" id="{5CFA05CE-A0A7-4936-AE4C-6D328100BEDB}"/>
              </a:ext>
            </a:extLst>
          </p:cNvPr>
          <p:cNvSpPr/>
          <p:nvPr userDrawn="1"/>
        </p:nvSpPr>
        <p:spPr>
          <a:xfrm rot="16200000">
            <a:off x="347662" y="617538"/>
            <a:ext cx="5924550" cy="5419725"/>
          </a:xfrm>
          <a:prstGeom prst="round2SameRect">
            <a:avLst>
              <a:gd name="adj1" fmla="val 1325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681039"/>
            <a:ext cx="4279025" cy="1009651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4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019801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Tijdelijke aanduiding voor datum 4">
            <a:extLst>
              <a:ext uri="{FF2B5EF4-FFF2-40B4-BE49-F238E27FC236}">
                <a16:creationId xmlns:a16="http://schemas.microsoft.com/office/drawing/2014/main" id="{BF8122E9-DEBD-48F5-9F7E-A46DEDA0FF5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A06C-52CA-4323-BD71-9B7F109E6B16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12" name="Tijdelijke aanduiding voor voettekst 5">
            <a:extLst>
              <a:ext uri="{FF2B5EF4-FFF2-40B4-BE49-F238E27FC236}">
                <a16:creationId xmlns:a16="http://schemas.microsoft.com/office/drawing/2014/main" id="{918EAE71-69BD-4EEC-A795-935EC642024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5" name="Tijdelijke aanduiding voor dianummer 6">
            <a:extLst>
              <a:ext uri="{FF2B5EF4-FFF2-40B4-BE49-F238E27FC236}">
                <a16:creationId xmlns:a16="http://schemas.microsoft.com/office/drawing/2014/main" id="{37B1A2C0-E640-421D-AB48-E4C0D51FD3D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C5278-C9AD-482E-9A6F-A76B4F783A7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0438D332-9C08-4224-A7CD-C7ED6384DD5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253613" y="1825626"/>
            <a:ext cx="4279025" cy="411797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94825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en twee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3613" y="365127"/>
            <a:ext cx="10100187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sz="half" idx="13"/>
          </p:nvPr>
        </p:nvSpPr>
        <p:spPr>
          <a:xfrm>
            <a:off x="6400802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1" name="Tijdelijke aanduiding voor inhoud 2"/>
          <p:cNvSpPr>
            <a:spLocks noGrp="1"/>
          </p:cNvSpPr>
          <p:nvPr>
            <p:ph sz="half" idx="14"/>
          </p:nvPr>
        </p:nvSpPr>
        <p:spPr>
          <a:xfrm>
            <a:off x="1238251" y="1825625"/>
            <a:ext cx="4952999" cy="35750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0769CB-607E-4720-9DD1-AA892A79920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940F-C4C9-4B53-8FC8-A5E47666D651}" type="datetimeFigureOut">
              <a:rPr lang="nl-NL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FFA9B49-2137-46E9-AE89-B7F292674F4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57ABABE-B0B2-4C2E-8376-4E3E0B1DEA9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0C4C-B803-4694-9A57-348DF1706F9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6318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eldvulle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06547CE-805E-469C-9115-70E8A66E5DC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59648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en ronde hoe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24691" y="657227"/>
            <a:ext cx="10967236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3" name="Tijdelijke aanduiding voor datum 3">
            <a:extLst>
              <a:ext uri="{FF2B5EF4-FFF2-40B4-BE49-F238E27FC236}">
                <a16:creationId xmlns:a16="http://schemas.microsoft.com/office/drawing/2014/main" id="{C3A8D683-592E-4711-B370-343607862FE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6A8F0-379F-4BB9-A99A-F59B29624E40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4" name="Tijdelijke aanduiding voor voettekst 4">
            <a:extLst>
              <a:ext uri="{FF2B5EF4-FFF2-40B4-BE49-F238E27FC236}">
                <a16:creationId xmlns:a16="http://schemas.microsoft.com/office/drawing/2014/main" id="{E3A01C68-0A23-4658-A075-6A4A1AAF729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>
            <a:extLst>
              <a:ext uri="{FF2B5EF4-FFF2-40B4-BE49-F238E27FC236}">
                <a16:creationId xmlns:a16="http://schemas.microsoft.com/office/drawing/2014/main" id="{9D06CBEF-A952-4A4F-8764-9A2D2516AE1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494DF-B67D-44E1-8BBF-DA1F51E298EC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34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bjec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53613" y="1825627"/>
            <a:ext cx="4279025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1253613" y="676277"/>
            <a:ext cx="4279025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2" name="Tijdelijke aanduiding voor afbeelding 33"/>
          <p:cNvSpPr>
            <a:spLocks noGrp="1"/>
          </p:cNvSpPr>
          <p:nvPr>
            <p:ph type="pic" sz="quarter" idx="14"/>
          </p:nvPr>
        </p:nvSpPr>
        <p:spPr>
          <a:xfrm>
            <a:off x="6188365" y="657227"/>
            <a:ext cx="5403561" cy="5509271"/>
          </a:xfrm>
          <a:prstGeom prst="roundRect">
            <a:avLst>
              <a:gd name="adj" fmla="val 9174"/>
            </a:avLst>
          </a:prstGeom>
          <a:ln>
            <a:noFill/>
          </a:ln>
        </p:spPr>
        <p:txBody>
          <a:bodyPr rtlCol="0">
            <a:normAutofit/>
          </a:bodyPr>
          <a:lstStyle/>
          <a:p>
            <a:pPr lvl="0"/>
            <a:r>
              <a:rPr lang="nl-NL" noProof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3">
            <a:extLst>
              <a:ext uri="{FF2B5EF4-FFF2-40B4-BE49-F238E27FC236}">
                <a16:creationId xmlns:a16="http://schemas.microsoft.com/office/drawing/2014/main" id="{0EB15390-DE50-41B5-BDA6-5C66CA653D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F8486-6145-4AED-B5A8-645E0D673716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6" name="Tijdelijke aanduiding voor voettekst 4">
            <a:extLst>
              <a:ext uri="{FF2B5EF4-FFF2-40B4-BE49-F238E27FC236}">
                <a16:creationId xmlns:a16="http://schemas.microsoft.com/office/drawing/2014/main" id="{3A234726-0C0B-4B5E-AEB6-505A64BEF3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>
            <a:extLst>
              <a:ext uri="{FF2B5EF4-FFF2-40B4-BE49-F238E27FC236}">
                <a16:creationId xmlns:a16="http://schemas.microsoft.com/office/drawing/2014/main" id="{66CBFB83-4740-4874-AEDA-8B113FAC6D4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52346-4D05-4678-A537-96475F24A1A8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173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object met gro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CC77156C-8440-44C8-9EE5-CE0A97B6720B}"/>
              </a:ext>
            </a:extLst>
          </p:cNvPr>
          <p:cNvSpPr/>
          <p:nvPr/>
        </p:nvSpPr>
        <p:spPr>
          <a:xfrm>
            <a:off x="7629525" y="676277"/>
            <a:ext cx="3962400" cy="5267325"/>
          </a:xfrm>
          <a:prstGeom prst="roundRect">
            <a:avLst>
              <a:gd name="adj" fmla="val 1152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2" y="1825627"/>
            <a:ext cx="6534149" cy="41179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838202" y="676277"/>
            <a:ext cx="653414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/>
          </p:nvPr>
        </p:nvSpPr>
        <p:spPr>
          <a:xfrm>
            <a:off x="7934325" y="950913"/>
            <a:ext cx="3419473" cy="67945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datum 4">
            <a:extLst>
              <a:ext uri="{FF2B5EF4-FFF2-40B4-BE49-F238E27FC236}">
                <a16:creationId xmlns:a16="http://schemas.microsoft.com/office/drawing/2014/main" id="{C7346FE9-6DB4-4E34-8093-D143B644F4C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A1C09-F2DF-4278-B0E5-607A687C658A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9" name="Tijdelijke aanduiding voor voettekst 5">
            <a:extLst>
              <a:ext uri="{FF2B5EF4-FFF2-40B4-BE49-F238E27FC236}">
                <a16:creationId xmlns:a16="http://schemas.microsoft.com/office/drawing/2014/main" id="{00F87F39-CB7D-475C-AB65-CF4414814BA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" name="Tijdelijke aanduiding voor dianummer 6">
            <a:extLst>
              <a:ext uri="{FF2B5EF4-FFF2-40B4-BE49-F238E27FC236}">
                <a16:creationId xmlns:a16="http://schemas.microsoft.com/office/drawing/2014/main" id="{72C19EAE-8D44-4BBF-89F6-CFBFBAD5E12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9B58-DE61-48FC-9F60-24DDF1D5E6E1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6F1F52-0B00-4D40-99D1-29036E5355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934325" y="1825625"/>
            <a:ext cx="3419475" cy="3843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7148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el tekstvlak me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DF96B0DA-E2C4-40CF-B791-970E90E68545}"/>
              </a:ext>
            </a:extLst>
          </p:cNvPr>
          <p:cNvSpPr/>
          <p:nvPr/>
        </p:nvSpPr>
        <p:spPr>
          <a:xfrm>
            <a:off x="600076" y="365125"/>
            <a:ext cx="5419725" cy="5924550"/>
          </a:xfrm>
          <a:prstGeom prst="roundRect">
            <a:avLst>
              <a:gd name="adj" fmla="val 1152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7000" y="676277"/>
            <a:ext cx="4571999" cy="101441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15" name="Tijdelijke aanduiding voor inhoud 14"/>
          <p:cNvSpPr>
            <a:spLocks noGrp="1"/>
          </p:cNvSpPr>
          <p:nvPr>
            <p:ph sz="quarter" idx="16"/>
          </p:nvPr>
        </p:nvSpPr>
        <p:spPr>
          <a:xfrm>
            <a:off x="6335713" y="495300"/>
            <a:ext cx="5186363" cy="54483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datum 4">
            <a:extLst>
              <a:ext uri="{FF2B5EF4-FFF2-40B4-BE49-F238E27FC236}">
                <a16:creationId xmlns:a16="http://schemas.microsoft.com/office/drawing/2014/main" id="{A6182449-88A4-4B93-B951-A475007269E6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EE31-0477-40ED-845B-30600AD098B0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7" name="Tijdelijke aanduiding voor voettekst 5">
            <a:extLst>
              <a:ext uri="{FF2B5EF4-FFF2-40B4-BE49-F238E27FC236}">
                <a16:creationId xmlns:a16="http://schemas.microsoft.com/office/drawing/2014/main" id="{6A49C2AC-0522-4F85-880A-FA227E8ABF3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Tijdelijke aanduiding voor dianummer 6">
            <a:extLst>
              <a:ext uri="{FF2B5EF4-FFF2-40B4-BE49-F238E27FC236}">
                <a16:creationId xmlns:a16="http://schemas.microsoft.com/office/drawing/2014/main" id="{9C3555FA-E808-490D-81BF-619C87F6799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94CF6-5502-4A26-A212-E29BA3B3737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676B4AA-EB9B-41C0-AB3B-FED9D7E2C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66999" y="1825626"/>
            <a:ext cx="4571999" cy="41179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092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>
            <a:extLst>
              <a:ext uri="{FF2B5EF4-FFF2-40B4-BE49-F238E27FC236}">
                <a16:creationId xmlns:a16="http://schemas.microsoft.com/office/drawing/2014/main" id="{4722753E-97CF-4250-BE57-EC4A815403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stijl te bewerken</a:t>
            </a:r>
          </a:p>
        </p:txBody>
      </p:sp>
      <p:sp>
        <p:nvSpPr>
          <p:cNvPr id="1027" name="Tijdelijke aanduiding voor tekst 2">
            <a:extLst>
              <a:ext uri="{FF2B5EF4-FFF2-40B4-BE49-F238E27FC236}">
                <a16:creationId xmlns:a16="http://schemas.microsoft.com/office/drawing/2014/main" id="{7DEE47BE-2A4C-4C1B-B1BE-24CF64DF70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Klikken om de tekststijl van het model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344319F-AB30-403E-8156-3B9BF094C7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9BDAFB-9F48-4B09-9DCB-038995744DC3}" type="datetimeFigureOut">
              <a:rPr lang="nl-NL" smtClean="0"/>
              <a:pPr>
                <a:defRPr/>
              </a:pPr>
              <a:t>5-9-2024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33B44B-C269-41FC-B51E-2B26D94DC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57CC41B-C4F5-445C-B7A4-8F22A5367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2953F3D-FED3-48B5-99C0-A4A4F33BB4DB}" type="slidenum">
              <a:rPr lang="nl-NL" smtClean="0"/>
              <a:pPr>
                <a:defRPr/>
              </a:pPr>
              <a:t>‹nr.›</a:t>
            </a:fld>
            <a:endParaRPr lang="nl-NL"/>
          </a:p>
        </p:txBody>
      </p:sp>
      <p:pic>
        <p:nvPicPr>
          <p:cNvPr id="1031" name="Afbeelding 6">
            <a:extLst>
              <a:ext uri="{FF2B5EF4-FFF2-40B4-BE49-F238E27FC236}">
                <a16:creationId xmlns:a16="http://schemas.microsoft.com/office/drawing/2014/main" id="{A4EB6448-FD42-4BF5-A255-FEC55FAF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1926" y="6356352"/>
            <a:ext cx="438151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479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  <p:sldLayoutId id="2147483731" r:id="rId15"/>
    <p:sldLayoutId id="2147483732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  <p:sldLayoutId id="2147483739" r:id="rId23"/>
    <p:sldLayoutId id="2147483740" r:id="rId24"/>
    <p:sldLayoutId id="2147483698" r:id="rId25"/>
    <p:sldLayoutId id="2147483691" r:id="rId26"/>
    <p:sldLayoutId id="2147483692" r:id="rId27"/>
    <p:sldLayoutId id="2147483714" r:id="rId28"/>
    <p:sldLayoutId id="2147483693" r:id="rId29"/>
    <p:sldLayoutId id="2147483694" r:id="rId30"/>
    <p:sldLayoutId id="2147483699" r:id="rId31"/>
    <p:sldLayoutId id="2147483702" r:id="rId32"/>
    <p:sldLayoutId id="2147483712" r:id="rId33"/>
    <p:sldLayoutId id="2147483703" r:id="rId34"/>
    <p:sldLayoutId id="2147483701" r:id="rId35"/>
    <p:sldLayoutId id="2147483704" r:id="rId36"/>
    <p:sldLayoutId id="2147483713" r:id="rId37"/>
    <p:sldLayoutId id="2147483705" r:id="rId38"/>
    <p:sldLayoutId id="2147483700" r:id="rId39"/>
    <p:sldLayoutId id="2147483706" r:id="rId40"/>
    <p:sldLayoutId id="2147483707" r:id="rId41"/>
    <p:sldLayoutId id="2147483708" r:id="rId42"/>
    <p:sldLayoutId id="2147483709" r:id="rId43"/>
    <p:sldLayoutId id="2147483710" r:id="rId44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Verdana" panose="020B0604030504040204" pitchFamily="34" charset="0"/>
          <a:cs typeface="Tahoma" panose="020B060403050404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5pPr>
      <a:lvl6pPr marL="45718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6pPr>
      <a:lvl7pPr marL="91437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7pPr>
      <a:lvl8pPr marL="1371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8pPr>
      <a:lvl9pPr marL="182875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Bold"/>
          <a:ea typeface="Verdana" panose="020B0604030504040204" pitchFamily="34" charset="0"/>
          <a:cs typeface="Tahoma" panose="020B0604030504040204" pitchFamily="34" charset="0"/>
        </a:defRPr>
      </a:lvl9pPr>
    </p:titleStyle>
    <p:bodyStyle>
      <a:lvl1pPr marL="228594" indent="-228594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13.nl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jpeg"/><Relationship Id="rId7" Type="http://schemas.openxmlformats.org/officeDocument/2006/relationships/image" Target="../media/image19.svg"/><Relationship Id="rId12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Relationship Id="rId14" Type="http://schemas.openxmlformats.org/officeDocument/2006/relationships/image" Target="../media/image2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5.jpe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9A384BDF-7866-8675-AE1B-B4F77FC663A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nl-NL" sz="7200" dirty="0">
                <a:latin typeface="Another shabby" panose="02000503000000020003" pitchFamily="2" charset="0"/>
              </a:rPr>
              <a:t>Suïcidaliteit</a:t>
            </a:r>
            <a:r>
              <a:rPr lang="nl-NL" sz="7200" dirty="0"/>
              <a:t> </a:t>
            </a:r>
            <a:br>
              <a:rPr lang="nl-NL" sz="6000" dirty="0"/>
            </a:br>
            <a:r>
              <a:rPr lang="nl-NL" sz="6000" dirty="0">
                <a:latin typeface="Avenir Next LT Pro Demi" panose="020B0704020202020204" pitchFamily="34" charset="0"/>
              </a:rPr>
              <a:t>bij ouderen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D5A2C8C-6A31-4B16-F860-D5FB32286AEB}"/>
              </a:ext>
            </a:extLst>
          </p:cNvPr>
          <p:cNvSpPr txBox="1"/>
          <p:nvPr/>
        </p:nvSpPr>
        <p:spPr>
          <a:xfrm>
            <a:off x="8466667" y="6214533"/>
            <a:ext cx="299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Avenir Next LT Pro" panose="020B0504020202020204" pitchFamily="34" charset="0"/>
              </a:rPr>
              <a:t>Feiten en Cijfers</a:t>
            </a:r>
          </a:p>
        </p:txBody>
      </p:sp>
    </p:spTree>
    <p:extLst>
      <p:ext uri="{BB962C8B-B14F-4D97-AF65-F5344CB8AC3E}">
        <p14:creationId xmlns:p14="http://schemas.microsoft.com/office/powerpoint/2010/main" val="1823223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CB1848-72BC-FF37-80EC-2FFE2651C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nl-NL" dirty="0"/>
              <a:t>Meer weten?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13E6B2F7-D76C-489F-4487-70D781BBCE3B}"/>
              </a:ext>
            </a:extLst>
          </p:cNvPr>
          <p:cNvSpPr txBox="1"/>
          <p:nvPr/>
        </p:nvSpPr>
        <p:spPr>
          <a:xfrm>
            <a:off x="2225584" y="2474893"/>
            <a:ext cx="22548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hlinkClick r:id="rId3"/>
              </a:rPr>
              <a:t>www.113.nl</a:t>
            </a:r>
            <a:endParaRPr lang="nl-NL" sz="2800" dirty="0"/>
          </a:p>
          <a:p>
            <a:endParaRPr lang="nl-NL" sz="2800"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2B0C55FC-D203-60CD-6700-F90497CAACA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74799" y="2074104"/>
            <a:ext cx="6442401" cy="649267"/>
          </a:xfrm>
        </p:spPr>
        <p:txBody>
          <a:bodyPr/>
          <a:lstStyle/>
          <a:p>
            <a:pPr marL="0" indent="0" algn="ctr">
              <a:buNone/>
            </a:pPr>
            <a:r>
              <a:rPr lang="nl-NL" sz="3600" dirty="0"/>
              <a:t>Kijk op 113.nl voor deze en</a:t>
            </a:r>
          </a:p>
          <a:p>
            <a:pPr marL="0" indent="0" algn="ctr">
              <a:buNone/>
            </a:pPr>
            <a:r>
              <a:rPr lang="nl-NL" sz="3600" dirty="0"/>
              <a:t> andere factsheets</a:t>
            </a:r>
          </a:p>
        </p:txBody>
      </p:sp>
    </p:spTree>
    <p:extLst>
      <p:ext uri="{BB962C8B-B14F-4D97-AF65-F5344CB8AC3E}">
        <p14:creationId xmlns:p14="http://schemas.microsoft.com/office/powerpoint/2010/main" val="203246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237F9E01-FE73-B123-74FE-71BEB66304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2" r="17292"/>
          <a:stretch/>
        </p:blipFill>
        <p:spPr/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27E5661-2BE1-4975-7D8D-FADACF80B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20000">
            <a:off x="1171294" y="2806940"/>
            <a:ext cx="4020111" cy="120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32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2C417ADF-DB0A-024A-379B-69297219B051}"/>
              </a:ext>
            </a:extLst>
          </p:cNvPr>
          <p:cNvSpPr txBox="1"/>
          <p:nvPr/>
        </p:nvSpPr>
        <p:spPr>
          <a:xfrm>
            <a:off x="8133313" y="5359091"/>
            <a:ext cx="3060009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cs typeface="Helvetica"/>
              </a:rPr>
              <a:t>(Bron: CBS)</a:t>
            </a:r>
            <a:endParaRPr lang="nl-NL" sz="16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cs typeface="Helvetica"/>
            </a:endParaRP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693CF61-E96B-E629-ADBD-ADD4D528D4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25138" y="2151327"/>
            <a:ext cx="2823074" cy="1668463"/>
          </a:xfrm>
        </p:spPr>
        <p:txBody>
          <a:bodyPr>
            <a:normAutofit lnSpcReduction="10000"/>
          </a:bodyPr>
          <a:lstStyle/>
          <a:p>
            <a:r>
              <a:rPr lang="nl-NL" sz="11500" dirty="0">
                <a:solidFill>
                  <a:schemeClr val="accent5"/>
                </a:solidFill>
              </a:rPr>
              <a:t>351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6A9F316-7814-942C-A53A-39612931E8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85688" y="3872441"/>
            <a:ext cx="3152775" cy="466726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/>
              <a:t>ouderen vanaf 70 jaar door zelfdoding</a:t>
            </a:r>
          </a:p>
        </p:txBody>
      </p:sp>
      <p:sp>
        <p:nvSpPr>
          <p:cNvPr id="2" name="Tijdelijke aanduiding voor tekst 5">
            <a:extLst>
              <a:ext uri="{FF2B5EF4-FFF2-40B4-BE49-F238E27FC236}">
                <a16:creationId xmlns:a16="http://schemas.microsoft.com/office/drawing/2014/main" id="{F275398B-45C2-8BFA-0AE3-E9B6067EDC94}"/>
              </a:ext>
            </a:extLst>
          </p:cNvPr>
          <p:cNvSpPr txBox="1">
            <a:spLocks/>
          </p:cNvSpPr>
          <p:nvPr/>
        </p:nvSpPr>
        <p:spPr bwMode="auto">
          <a:xfrm>
            <a:off x="8040547" y="1166966"/>
            <a:ext cx="3152775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594" indent="-228594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nl-NL" dirty="0"/>
              <a:t>In 2023 overleden</a:t>
            </a: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86A35EFB-A819-B866-2EED-290586F5E3E3}"/>
              </a:ext>
            </a:extLst>
          </p:cNvPr>
          <p:cNvSpPr/>
          <p:nvPr/>
        </p:nvSpPr>
        <p:spPr>
          <a:xfrm>
            <a:off x="516467" y="1139308"/>
            <a:ext cx="1557867" cy="982134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75A08B71-68D6-A412-5B80-FB293319778B}"/>
              </a:ext>
            </a:extLst>
          </p:cNvPr>
          <p:cNvSpPr txBox="1"/>
          <p:nvPr/>
        </p:nvSpPr>
        <p:spPr>
          <a:xfrm>
            <a:off x="694267" y="1276432"/>
            <a:ext cx="1202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19%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D30D532A-8479-02E0-1FE4-46BCDCFEDE75}"/>
              </a:ext>
            </a:extLst>
          </p:cNvPr>
          <p:cNvSpPr txBox="1"/>
          <p:nvPr/>
        </p:nvSpPr>
        <p:spPr>
          <a:xfrm>
            <a:off x="2252134" y="1356933"/>
            <a:ext cx="6739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van het totaal aantal zelfdodingen dat jaar </a:t>
            </a:r>
          </a:p>
        </p:txBody>
      </p:sp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DAEDE8B0-DDC0-96CE-C0D3-B4A1D517819A}"/>
              </a:ext>
            </a:extLst>
          </p:cNvPr>
          <p:cNvSpPr/>
          <p:nvPr/>
        </p:nvSpPr>
        <p:spPr>
          <a:xfrm>
            <a:off x="516467" y="4734005"/>
            <a:ext cx="1557867" cy="982134"/>
          </a:xfrm>
          <a:prstGeom prst="roundRect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82C84301-3BD3-451F-C0F1-56DF41C6B73A}"/>
              </a:ext>
            </a:extLst>
          </p:cNvPr>
          <p:cNvSpPr txBox="1"/>
          <p:nvPr/>
        </p:nvSpPr>
        <p:spPr>
          <a:xfrm>
            <a:off x="694267" y="4871129"/>
            <a:ext cx="1202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/>
              <a:t>12,4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08BDB32-DA56-E3D0-866F-E6680A9B1F08}"/>
              </a:ext>
            </a:extLst>
          </p:cNvPr>
          <p:cNvSpPr txBox="1"/>
          <p:nvPr/>
        </p:nvSpPr>
        <p:spPr>
          <a:xfrm>
            <a:off x="2252134" y="5031037"/>
            <a:ext cx="67394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zelfdodingen per 100.000 inwoners van 80+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48008146-A1BF-3FF8-D9AE-656D9E4017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77777" y="6406212"/>
            <a:ext cx="96051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CBS, (2023)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Afbeelding 16">
            <a:extLst>
              <a:ext uri="{FF2B5EF4-FFF2-40B4-BE49-F238E27FC236}">
                <a16:creationId xmlns:a16="http://schemas.microsoft.com/office/drawing/2014/main" id="{249719FD-6692-6E29-ED73-86635C3B0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134" y="1833742"/>
            <a:ext cx="4448796" cy="25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1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9" grpId="0"/>
      <p:bldP spid="11" grpId="0" animBg="1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>
            <a:extLst>
              <a:ext uri="{FF2B5EF4-FFF2-40B4-BE49-F238E27FC236}">
                <a16:creationId xmlns:a16="http://schemas.microsoft.com/office/drawing/2014/main" id="{7A76B793-F2FD-9659-A5C5-A81DB030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Suïcide meest voorkomend bij 80-plussers (1970-2000)</a:t>
            </a:r>
            <a:endParaRPr lang="en-US" dirty="0"/>
          </a:p>
        </p:txBody>
      </p:sp>
      <p:pic>
        <p:nvPicPr>
          <p:cNvPr id="10" name="Tijdelijke aanduiding voor afbeelding 9" descr="Afbeelding met tekst, lijn, Perceel, schermopname&#10;&#10;Automatisch gegenereerde beschrijving">
            <a:extLst>
              <a:ext uri="{FF2B5EF4-FFF2-40B4-BE49-F238E27FC236}">
                <a16:creationId xmlns:a16="http://schemas.microsoft.com/office/drawing/2014/main" id="{7AC64846-23F1-DB27-C1FE-6EC38F3D5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/>
        </p:blipFill>
        <p:spPr>
          <a:xfrm>
            <a:off x="2522538" y="1690690"/>
            <a:ext cx="7421090" cy="4798539"/>
          </a:xfrm>
          <a:noFill/>
        </p:spPr>
      </p:pic>
    </p:spTree>
    <p:extLst>
      <p:ext uri="{BB962C8B-B14F-4D97-AF65-F5344CB8AC3E}">
        <p14:creationId xmlns:p14="http://schemas.microsoft.com/office/powerpoint/2010/main" val="3140868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042C66-7B9A-43E4-AF1D-75EE102D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924" y="407168"/>
            <a:ext cx="10100187" cy="1325563"/>
          </a:xfrm>
        </p:spPr>
        <p:txBody>
          <a:bodyPr wrap="square" anchor="ctr">
            <a:normAutofit/>
          </a:bodyPr>
          <a:lstStyle/>
          <a:p>
            <a:r>
              <a:rPr lang="nl-NL" sz="3600" dirty="0"/>
              <a:t>Pogingen tot zelfdoding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BE8FC2F-5F00-61E6-C343-F3FE27415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599" y="1708712"/>
            <a:ext cx="9362801" cy="3232895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1A78997C-F765-BC77-7F32-F6FD21597C52}"/>
              </a:ext>
            </a:extLst>
          </p:cNvPr>
          <p:cNvSpPr txBox="1"/>
          <p:nvPr/>
        </p:nvSpPr>
        <p:spPr>
          <a:xfrm>
            <a:off x="2810745" y="5042822"/>
            <a:ext cx="657050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400" dirty="0"/>
              <a:t>Pogingen tot zelfdoding van ouderen leiden dus vaker tot de dood dan pogingen tot zelfdoding van de algemene bevolking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0D3A784-8C13-3BFA-43CF-4579586122CC}"/>
              </a:ext>
            </a:extLst>
          </p:cNvPr>
          <p:cNvSpPr txBox="1"/>
          <p:nvPr/>
        </p:nvSpPr>
        <p:spPr>
          <a:xfrm>
            <a:off x="10185124" y="6381259"/>
            <a:ext cx="152317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Leo et al., (2001)</a:t>
            </a:r>
          </a:p>
        </p:txBody>
      </p:sp>
    </p:spTree>
    <p:extLst>
      <p:ext uri="{BB962C8B-B14F-4D97-AF65-F5344CB8AC3E}">
        <p14:creationId xmlns:p14="http://schemas.microsoft.com/office/powerpoint/2010/main" val="33034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1554188-1B8F-1D87-DA9B-F61ADDC1C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Gedachten aan de dood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F5A9852-607A-BE82-22D9-D134FDFCD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153" y="4224035"/>
            <a:ext cx="7125694" cy="1371791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2B91CFFE-BCDA-203C-7D07-8CA442E025CD}"/>
              </a:ext>
            </a:extLst>
          </p:cNvPr>
          <p:cNvSpPr txBox="1"/>
          <p:nvPr/>
        </p:nvSpPr>
        <p:spPr>
          <a:xfrm>
            <a:off x="2810746" y="1949694"/>
            <a:ext cx="657050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200" dirty="0"/>
              <a:t>10% van de 65-plussers had ooit doodsgedachten of een doodswens 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52156D5-A094-682E-E3F8-E18925A17480}"/>
              </a:ext>
            </a:extLst>
          </p:cNvPr>
          <p:cNvSpPr txBox="1"/>
          <p:nvPr/>
        </p:nvSpPr>
        <p:spPr>
          <a:xfrm>
            <a:off x="10407552" y="6370081"/>
            <a:ext cx="129080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Kox</a:t>
            </a:r>
            <a:r>
              <a:rPr 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(2021)</a:t>
            </a:r>
          </a:p>
        </p:txBody>
      </p:sp>
    </p:spTree>
    <p:extLst>
      <p:ext uri="{BB962C8B-B14F-4D97-AF65-F5344CB8AC3E}">
        <p14:creationId xmlns:p14="http://schemas.microsoft.com/office/powerpoint/2010/main" val="4475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107BB8-D9CE-64C8-014A-844B5D0C8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41" y="357409"/>
            <a:ext cx="10515600" cy="1088831"/>
          </a:xfrm>
        </p:spPr>
        <p:txBody>
          <a:bodyPr/>
          <a:lstStyle/>
          <a:p>
            <a:r>
              <a:rPr lang="nl-NL" dirty="0"/>
              <a:t>Risicofactoren</a:t>
            </a:r>
          </a:p>
        </p:txBody>
      </p:sp>
      <p:pic>
        <p:nvPicPr>
          <p:cNvPr id="7" name="Graphic 6" descr="Medisch met effen opvulling">
            <a:extLst>
              <a:ext uri="{FF2B5EF4-FFF2-40B4-BE49-F238E27FC236}">
                <a16:creationId xmlns:a16="http://schemas.microsoft.com/office/drawing/2014/main" id="{106F9A38-095A-367E-F580-B54673F91A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5451" y="1975224"/>
            <a:ext cx="914400" cy="914400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B95468D3-9C22-788C-7957-166FC1FF0110}"/>
              </a:ext>
            </a:extLst>
          </p:cNvPr>
          <p:cNvSpPr txBox="1"/>
          <p:nvPr/>
        </p:nvSpPr>
        <p:spPr>
          <a:xfrm>
            <a:off x="1659852" y="2232369"/>
            <a:ext cx="946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Verlieservaringen</a:t>
            </a:r>
            <a:r>
              <a:rPr lang="nl-NL" sz="2000" dirty="0"/>
              <a:t>: gezondheid, dierbaren, fysieke mobiliteit en onafhankelijkheid</a:t>
            </a:r>
            <a:endParaRPr lang="nl-NL" sz="2000" b="1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1F838EE-23E3-6D2E-05ED-A971824B73F9}"/>
              </a:ext>
            </a:extLst>
          </p:cNvPr>
          <p:cNvSpPr txBox="1"/>
          <p:nvPr/>
        </p:nvSpPr>
        <p:spPr>
          <a:xfrm>
            <a:off x="1659852" y="5512316"/>
            <a:ext cx="946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Ziekte, pijn, cognitieve achteruitgang </a:t>
            </a:r>
          </a:p>
        </p:txBody>
      </p:sp>
      <p:pic>
        <p:nvPicPr>
          <p:cNvPr id="16" name="Graphic 15" descr="Linker- en rechterhersenhelft met effen opvulling">
            <a:extLst>
              <a:ext uri="{FF2B5EF4-FFF2-40B4-BE49-F238E27FC236}">
                <a16:creationId xmlns:a16="http://schemas.microsoft.com/office/drawing/2014/main" id="{E1E6E30C-F83E-7657-76D1-6A22EC9932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5451" y="5255171"/>
            <a:ext cx="914400" cy="914400"/>
          </a:xfrm>
          <a:prstGeom prst="rect">
            <a:avLst/>
          </a:prstGeom>
        </p:spPr>
      </p:pic>
      <p:pic>
        <p:nvPicPr>
          <p:cNvPr id="18" name="Graphic 17" descr="Groep mannen met effen opvulling">
            <a:extLst>
              <a:ext uri="{FF2B5EF4-FFF2-40B4-BE49-F238E27FC236}">
                <a16:creationId xmlns:a16="http://schemas.microsoft.com/office/drawing/2014/main" id="{F1229025-7A44-AF83-2DB0-A0C2A0E19A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5451" y="4083626"/>
            <a:ext cx="914400" cy="914400"/>
          </a:xfrm>
          <a:prstGeom prst="rect">
            <a:avLst/>
          </a:prstGeom>
        </p:spPr>
      </p:pic>
      <p:sp>
        <p:nvSpPr>
          <p:cNvPr id="19" name="Tekstvak 18">
            <a:extLst>
              <a:ext uri="{FF2B5EF4-FFF2-40B4-BE49-F238E27FC236}">
                <a16:creationId xmlns:a16="http://schemas.microsoft.com/office/drawing/2014/main" id="{A86893E8-9BEC-CB9B-FFEE-D45B1DB877DD}"/>
              </a:ext>
            </a:extLst>
          </p:cNvPr>
          <p:cNvSpPr txBox="1"/>
          <p:nvPr/>
        </p:nvSpPr>
        <p:spPr>
          <a:xfrm>
            <a:off x="1659852" y="4340771"/>
            <a:ext cx="946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Eenzaamheid: </a:t>
            </a:r>
            <a:r>
              <a:rPr lang="nl-NL" sz="2000" dirty="0"/>
              <a:t>verminderde sociale verbondenheid en meer sociale isolatie</a:t>
            </a:r>
            <a:r>
              <a:rPr lang="nl-NL" sz="2000" b="1" dirty="0"/>
              <a:t> </a:t>
            </a:r>
          </a:p>
        </p:txBody>
      </p:sp>
      <p:pic>
        <p:nvPicPr>
          <p:cNvPr id="22" name="Graphic 21" descr="Zorg met effen opvulling">
            <a:extLst>
              <a:ext uri="{FF2B5EF4-FFF2-40B4-BE49-F238E27FC236}">
                <a16:creationId xmlns:a16="http://schemas.microsoft.com/office/drawing/2014/main" id="{8E195EB5-F324-86DF-5E35-5E60B2ABAF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45451" y="2996461"/>
            <a:ext cx="914400" cy="914400"/>
          </a:xfrm>
          <a:prstGeom prst="rect">
            <a:avLst/>
          </a:prstGeom>
        </p:spPr>
      </p:pic>
      <p:sp>
        <p:nvSpPr>
          <p:cNvPr id="23" name="Tekstvak 22">
            <a:extLst>
              <a:ext uri="{FF2B5EF4-FFF2-40B4-BE49-F238E27FC236}">
                <a16:creationId xmlns:a16="http://schemas.microsoft.com/office/drawing/2014/main" id="{8D7BDD78-428D-3E91-AAC0-8C1D01EBE72A}"/>
              </a:ext>
            </a:extLst>
          </p:cNvPr>
          <p:cNvSpPr txBox="1"/>
          <p:nvPr/>
        </p:nvSpPr>
        <p:spPr>
          <a:xfrm>
            <a:off x="1659852" y="3253606"/>
            <a:ext cx="9469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Aanpassingsproblemen</a:t>
            </a:r>
            <a:r>
              <a:rPr lang="nl-NL" sz="2000" dirty="0"/>
              <a:t>: veranderingen die gepaard gaan met ouder worden</a:t>
            </a:r>
            <a:endParaRPr lang="nl-NL" sz="2000" b="1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DC3241A-4A57-20DC-6C92-3A529B745D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01809" y="6302461"/>
            <a:ext cx="2166730" cy="43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altLang="nl-NL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Heisel</a:t>
            </a:r>
            <a:r>
              <a:rPr lang="nl-NL" alt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nl-NL" altLang="nl-NL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Duberstein</a:t>
            </a:r>
            <a:r>
              <a:rPr lang="nl-NL" alt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(2005)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altLang="nl-NL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Lutzman</a:t>
            </a:r>
            <a:r>
              <a:rPr lang="nl-NL" alt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nl-NL" altLang="nl-NL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Sommerfeld</a:t>
            </a:r>
            <a:r>
              <a:rPr lang="nl-NL" alt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(2021) </a:t>
            </a:r>
          </a:p>
        </p:txBody>
      </p:sp>
    </p:spTree>
    <p:extLst>
      <p:ext uri="{BB962C8B-B14F-4D97-AF65-F5344CB8AC3E}">
        <p14:creationId xmlns:p14="http://schemas.microsoft.com/office/powerpoint/2010/main" val="222975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Dochter en vader in rolstoel die aan bonding doen">
            <a:extLst>
              <a:ext uri="{FF2B5EF4-FFF2-40B4-BE49-F238E27FC236}">
                <a16:creationId xmlns:a16="http://schemas.microsoft.com/office/drawing/2014/main" id="{826907A4-07D2-4CC3-6CF3-F26BD57E68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r="18650"/>
          <a:stretch>
            <a:fillRect/>
          </a:stretch>
        </p:blipFill>
        <p:spPr/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C8C4C42-604A-A1C0-484E-C759F4302509}"/>
              </a:ext>
            </a:extLst>
          </p:cNvPr>
          <p:cNvSpPr txBox="1">
            <a:spLocks/>
          </p:cNvSpPr>
          <p:nvPr/>
        </p:nvSpPr>
        <p:spPr bwMode="auto">
          <a:xfrm>
            <a:off x="1202131" y="542063"/>
            <a:ext cx="42790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9pPr>
          </a:lstStyle>
          <a:p>
            <a:r>
              <a:rPr lang="nl-NL" dirty="0"/>
              <a:t>Beschermende factoren</a:t>
            </a:r>
          </a:p>
        </p:txBody>
      </p:sp>
      <p:pic>
        <p:nvPicPr>
          <p:cNvPr id="13" name="Graphic 12" descr="Kloppend hart silhouet">
            <a:extLst>
              <a:ext uri="{FF2B5EF4-FFF2-40B4-BE49-F238E27FC236}">
                <a16:creationId xmlns:a16="http://schemas.microsoft.com/office/drawing/2014/main" id="{4EE1A405-08A9-897C-73A0-FB3EB6424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438" y="1576828"/>
            <a:ext cx="1437159" cy="1437159"/>
          </a:xfrm>
          <a:prstGeom prst="rect">
            <a:avLst/>
          </a:prstGeom>
        </p:spPr>
      </p:pic>
      <p:pic>
        <p:nvPicPr>
          <p:cNvPr id="15" name="Graphic 14" descr="Polaroidfoto's met effen opvulling">
            <a:extLst>
              <a:ext uri="{FF2B5EF4-FFF2-40B4-BE49-F238E27FC236}">
                <a16:creationId xmlns:a16="http://schemas.microsoft.com/office/drawing/2014/main" id="{40C4C755-BDAF-64DE-17DE-8C84E9079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3263" y="1695237"/>
            <a:ext cx="1240010" cy="124001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73616785-72FB-9BF1-5765-FA6303FDF690}"/>
              </a:ext>
            </a:extLst>
          </p:cNvPr>
          <p:cNvSpPr txBox="1"/>
          <p:nvPr/>
        </p:nvSpPr>
        <p:spPr>
          <a:xfrm>
            <a:off x="994341" y="2834284"/>
            <a:ext cx="17696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Gezondheid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24BF771-F4C3-7A57-2DD6-A91F362CD2FC}"/>
              </a:ext>
            </a:extLst>
          </p:cNvPr>
          <p:cNvSpPr txBox="1"/>
          <p:nvPr/>
        </p:nvSpPr>
        <p:spPr>
          <a:xfrm>
            <a:off x="4114559" y="2873953"/>
            <a:ext cx="1240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Relaties</a:t>
            </a:r>
          </a:p>
        </p:txBody>
      </p:sp>
      <p:pic>
        <p:nvPicPr>
          <p:cNvPr id="19" name="Graphic 18" descr="Geestelijke gezondheid met effen opvulling">
            <a:extLst>
              <a:ext uri="{FF2B5EF4-FFF2-40B4-BE49-F238E27FC236}">
                <a16:creationId xmlns:a16="http://schemas.microsoft.com/office/drawing/2014/main" id="{BF3D7C81-9F2B-7B23-4B02-DE50F04E1A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33315" y="3678107"/>
            <a:ext cx="1321255" cy="1321255"/>
          </a:xfrm>
          <a:prstGeom prst="rect">
            <a:avLst/>
          </a:prstGeom>
        </p:spPr>
      </p:pic>
      <p:pic>
        <p:nvPicPr>
          <p:cNvPr id="23" name="Graphic 22" descr="Kunstmatige intelligentie met effen opvulling">
            <a:extLst>
              <a:ext uri="{FF2B5EF4-FFF2-40B4-BE49-F238E27FC236}">
                <a16:creationId xmlns:a16="http://schemas.microsoft.com/office/drawing/2014/main" id="{7F6FECFF-AC22-AECC-11E6-0BBEE7B79A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90949" y="3678107"/>
            <a:ext cx="1321256" cy="1321256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E7025FFF-61D0-A0B2-FB58-A51915EB81C5}"/>
              </a:ext>
            </a:extLst>
          </p:cNvPr>
          <p:cNvSpPr txBox="1"/>
          <p:nvPr/>
        </p:nvSpPr>
        <p:spPr>
          <a:xfrm>
            <a:off x="792628" y="4999362"/>
            <a:ext cx="258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 err="1"/>
              <a:t>Copingstrategieën</a:t>
            </a:r>
            <a:endParaRPr lang="nl-NL" sz="2000" b="1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EED4611-4F02-98DA-AA06-28A8D5ED60C0}"/>
              </a:ext>
            </a:extLst>
          </p:cNvPr>
          <p:cNvSpPr txBox="1"/>
          <p:nvPr/>
        </p:nvSpPr>
        <p:spPr>
          <a:xfrm>
            <a:off x="3945146" y="4999362"/>
            <a:ext cx="1409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Zingeving</a:t>
            </a:r>
          </a:p>
        </p:txBody>
      </p:sp>
      <p:pic>
        <p:nvPicPr>
          <p:cNvPr id="26" name="Tijdelijke aanduiding voor afbeelding 14" descr="Stel dat een wandelstok vasthoudt">
            <a:extLst>
              <a:ext uri="{FF2B5EF4-FFF2-40B4-BE49-F238E27FC236}">
                <a16:creationId xmlns:a16="http://schemas.microsoft.com/office/drawing/2014/main" id="{6F780767-947E-01DF-B3FD-0508281527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r="18662"/>
          <a:stretch>
            <a:fillRect/>
          </a:stretch>
        </p:blipFill>
        <p:spPr bwMode="auto">
          <a:xfrm>
            <a:off x="6015125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51842E4-EAC5-52D4-56A3-2691CE168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1931" y="6312400"/>
            <a:ext cx="2166730" cy="431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altLang="nl-NL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Heisel</a:t>
            </a:r>
            <a:r>
              <a:rPr lang="nl-NL" alt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nl-NL" altLang="nl-NL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Duberstein</a:t>
            </a:r>
            <a:r>
              <a:rPr lang="nl-NL" alt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(2005)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nl-NL" altLang="nl-NL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Lutzman</a:t>
            </a:r>
            <a:r>
              <a:rPr lang="nl-NL" alt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&amp; </a:t>
            </a:r>
            <a:r>
              <a:rPr lang="nl-NL" altLang="nl-NL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Sommerfeld</a:t>
            </a:r>
            <a:r>
              <a:rPr lang="nl-NL" alt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(2021) </a:t>
            </a:r>
          </a:p>
        </p:txBody>
      </p:sp>
    </p:spTree>
    <p:extLst>
      <p:ext uri="{BB962C8B-B14F-4D97-AF65-F5344CB8AC3E}">
        <p14:creationId xmlns:p14="http://schemas.microsoft.com/office/powerpoint/2010/main" val="2760635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afbeelding 8" descr="Dochter en vader in rolstoel die aan bonding doen">
            <a:extLst>
              <a:ext uri="{FF2B5EF4-FFF2-40B4-BE49-F238E27FC236}">
                <a16:creationId xmlns:a16="http://schemas.microsoft.com/office/drawing/2014/main" id="{826907A4-07D2-4CC3-6CF3-F26BD57E68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r="18650"/>
          <a:stretch/>
        </p:blipFill>
        <p:spPr>
          <a:xfrm>
            <a:off x="6019801" y="365121"/>
            <a:ext cx="5572433" cy="5925064"/>
          </a:xfr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8C8C4C42-604A-A1C0-484E-C759F4302509}"/>
              </a:ext>
            </a:extLst>
          </p:cNvPr>
          <p:cNvSpPr txBox="1">
            <a:spLocks/>
          </p:cNvSpPr>
          <p:nvPr/>
        </p:nvSpPr>
        <p:spPr bwMode="auto">
          <a:xfrm>
            <a:off x="1202131" y="542063"/>
            <a:ext cx="427902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j-lt"/>
                <a:ea typeface="Verdana" panose="020B0604030504040204" pitchFamily="34" charset="0"/>
                <a:cs typeface="Tahoma" panose="020B060403050404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5pPr>
            <a:lvl6pPr marL="45718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6pPr>
            <a:lvl7pPr marL="914377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7pPr>
            <a:lvl8pPr marL="1371566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8pPr>
            <a:lvl9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Bold"/>
                <a:ea typeface="Verdana" panose="020B0604030504040204" pitchFamily="34" charset="0"/>
                <a:cs typeface="Tahoma" panose="020B0604030504040204" pitchFamily="34" charset="0"/>
              </a:defRPr>
            </a:lvl9pPr>
          </a:lstStyle>
          <a:p>
            <a:r>
              <a:rPr lang="nl-NL" dirty="0"/>
              <a:t>Beschermende factoren</a:t>
            </a:r>
          </a:p>
        </p:txBody>
      </p:sp>
      <p:pic>
        <p:nvPicPr>
          <p:cNvPr id="13" name="Graphic 12" descr="Kloppend hart silhouet">
            <a:extLst>
              <a:ext uri="{FF2B5EF4-FFF2-40B4-BE49-F238E27FC236}">
                <a16:creationId xmlns:a16="http://schemas.microsoft.com/office/drawing/2014/main" id="{4EE1A405-08A9-897C-73A0-FB3EB6424D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8865" y="1371765"/>
            <a:ext cx="911390" cy="911390"/>
          </a:xfrm>
          <a:prstGeom prst="rect">
            <a:avLst/>
          </a:prstGeom>
        </p:spPr>
      </p:pic>
      <p:pic>
        <p:nvPicPr>
          <p:cNvPr id="15" name="Graphic 14" descr="Polaroidfoto's met effen opvulling">
            <a:extLst>
              <a:ext uri="{FF2B5EF4-FFF2-40B4-BE49-F238E27FC236}">
                <a16:creationId xmlns:a16="http://schemas.microsoft.com/office/drawing/2014/main" id="{40C4C755-BDAF-64DE-17DE-8C84E9079A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38881" y="1394140"/>
            <a:ext cx="805873" cy="805873"/>
          </a:xfrm>
          <a:prstGeom prst="rect">
            <a:avLst/>
          </a:prstGeom>
        </p:spPr>
      </p:pic>
      <p:pic>
        <p:nvPicPr>
          <p:cNvPr id="19" name="Graphic 18" descr="Geestelijke gezondheid met effen opvulling">
            <a:extLst>
              <a:ext uri="{FF2B5EF4-FFF2-40B4-BE49-F238E27FC236}">
                <a16:creationId xmlns:a16="http://schemas.microsoft.com/office/drawing/2014/main" id="{BF3D7C81-9F2B-7B23-4B02-DE50F04E1A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1392771">
            <a:off x="3251709" y="2034573"/>
            <a:ext cx="599180" cy="599180"/>
          </a:xfrm>
          <a:prstGeom prst="rect">
            <a:avLst/>
          </a:prstGeom>
        </p:spPr>
      </p:pic>
      <p:pic>
        <p:nvPicPr>
          <p:cNvPr id="23" name="Graphic 22" descr="Kunstmatige intelligentie met effen opvulling">
            <a:extLst>
              <a:ext uri="{FF2B5EF4-FFF2-40B4-BE49-F238E27FC236}">
                <a16:creationId xmlns:a16="http://schemas.microsoft.com/office/drawing/2014/main" id="{7F6FECFF-AC22-AECC-11E6-0BBEE7B79A7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837393" y="2017068"/>
            <a:ext cx="599180" cy="599180"/>
          </a:xfrm>
          <a:prstGeom prst="rect">
            <a:avLst/>
          </a:prstGeom>
        </p:spPr>
      </p:pic>
      <p:pic>
        <p:nvPicPr>
          <p:cNvPr id="26" name="Tijdelijke aanduiding voor afbeelding 14" descr="Stel dat een wandelstok vasthoudt">
            <a:extLst>
              <a:ext uri="{FF2B5EF4-FFF2-40B4-BE49-F238E27FC236}">
                <a16:creationId xmlns:a16="http://schemas.microsoft.com/office/drawing/2014/main" id="{6F780767-947E-01DF-B3FD-0508281527F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2" r="18662"/>
          <a:stretch>
            <a:fillRect/>
          </a:stretch>
        </p:blipFill>
        <p:spPr bwMode="auto">
          <a:xfrm>
            <a:off x="6015125" y="365121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A26A10C2-7678-E0EC-D1CA-64CD9D0EF513}"/>
              </a:ext>
            </a:extLst>
          </p:cNvPr>
          <p:cNvSpPr txBox="1"/>
          <p:nvPr/>
        </p:nvSpPr>
        <p:spPr>
          <a:xfrm>
            <a:off x="914313" y="2743747"/>
            <a:ext cx="48546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Een combinatie van meerdere beschermende factoren helpt bij het verminderen depressieve klachten </a:t>
            </a:r>
          </a:p>
        </p:txBody>
      </p:sp>
      <p:pic>
        <p:nvPicPr>
          <p:cNvPr id="7" name="Graphic 6" descr="Schoenafdrukken silhouet">
            <a:extLst>
              <a:ext uri="{FF2B5EF4-FFF2-40B4-BE49-F238E27FC236}">
                <a16:creationId xmlns:a16="http://schemas.microsoft.com/office/drawing/2014/main" id="{53F69663-8C9A-29F5-5241-458C396B26E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837393" y="4141971"/>
            <a:ext cx="914400" cy="91440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A0ADD578-5078-CEF3-9F2F-2DB421C78632}"/>
              </a:ext>
            </a:extLst>
          </p:cNvPr>
          <p:cNvSpPr txBox="1"/>
          <p:nvPr/>
        </p:nvSpPr>
        <p:spPr>
          <a:xfrm>
            <a:off x="1009243" y="5056371"/>
            <a:ext cx="4854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Beweging zorgt voor minder kans op suïcidale gedachten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535F5F7-F4BF-A748-83A9-92041A28B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62" y="6321574"/>
            <a:ext cx="193835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11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Sakashita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en </a:t>
            </a:r>
            <a:r>
              <a:rPr kumimoji="0" lang="nl-NL" altLang="nl-NL" sz="11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Oyama</a:t>
            </a:r>
            <a:r>
              <a:rPr kumimoji="0" lang="nl-NL" altLang="nl-NL" sz="11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(2022)</a:t>
            </a:r>
          </a:p>
          <a:p>
            <a:pPr lvl="0" algn="r"/>
            <a:r>
              <a:rPr lang="nl-NL" altLang="nl-NL" sz="11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Laflamme</a:t>
            </a:r>
            <a:r>
              <a:rPr lang="nl-NL" altLang="nl-NL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 (2022)</a:t>
            </a:r>
            <a:endParaRPr kumimoji="0" lang="nl-NL" altLang="nl-NL" sz="11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410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id="{78F76901-50D0-75D0-F4AB-5CF6DADEC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Maakt u zich zorgen? </a:t>
            </a:r>
          </a:p>
        </p:txBody>
      </p:sp>
      <p:pic>
        <p:nvPicPr>
          <p:cNvPr id="16" name="Tijdelijke aanduiding voor afbeelding 8" descr="Dochter en vader in rolstoel die aan bonding doen">
            <a:extLst>
              <a:ext uri="{FF2B5EF4-FFF2-40B4-BE49-F238E27FC236}">
                <a16:creationId xmlns:a16="http://schemas.microsoft.com/office/drawing/2014/main" id="{7FA78C98-A717-3ACE-0C6F-CD74C4681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0" r="18650"/>
          <a:stretch>
            <a:fillRect/>
          </a:stretch>
        </p:blipFill>
        <p:spPr bwMode="auto">
          <a:xfrm>
            <a:off x="6019800" y="364040"/>
            <a:ext cx="5572433" cy="5925064"/>
          </a:xfrm>
          <a:custGeom>
            <a:avLst/>
            <a:gdLst>
              <a:gd name="connsiteX0" fmla="*/ 0 w 6059595"/>
              <a:gd name="connsiteY0" fmla="*/ 543565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8" fmla="*/ 0 w 6059595"/>
              <a:gd name="connsiteY8" fmla="*/ 543565 h 5925064"/>
              <a:gd name="connsiteX0" fmla="*/ 0 w 6059595"/>
              <a:gd name="connsiteY0" fmla="*/ 5381499 h 5925064"/>
              <a:gd name="connsiteX1" fmla="*/ 543565 w 6059595"/>
              <a:gd name="connsiteY1" fmla="*/ 0 h 5925064"/>
              <a:gd name="connsiteX2" fmla="*/ 5516030 w 6059595"/>
              <a:gd name="connsiteY2" fmla="*/ 0 h 5925064"/>
              <a:gd name="connsiteX3" fmla="*/ 6059595 w 6059595"/>
              <a:gd name="connsiteY3" fmla="*/ 543565 h 5925064"/>
              <a:gd name="connsiteX4" fmla="*/ 6059595 w 6059595"/>
              <a:gd name="connsiteY4" fmla="*/ 5381499 h 5925064"/>
              <a:gd name="connsiteX5" fmla="*/ 5516030 w 6059595"/>
              <a:gd name="connsiteY5" fmla="*/ 5925064 h 5925064"/>
              <a:gd name="connsiteX6" fmla="*/ 543565 w 6059595"/>
              <a:gd name="connsiteY6" fmla="*/ 5925064 h 5925064"/>
              <a:gd name="connsiteX7" fmla="*/ 0 w 6059595"/>
              <a:gd name="connsiteY7" fmla="*/ 5381499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621558 w 6137588"/>
              <a:gd name="connsiteY0" fmla="*/ 5925064 h 5925064"/>
              <a:gd name="connsiteX1" fmla="*/ 621558 w 6137588"/>
              <a:gd name="connsiteY1" fmla="*/ 0 h 5925064"/>
              <a:gd name="connsiteX2" fmla="*/ 5594023 w 6137588"/>
              <a:gd name="connsiteY2" fmla="*/ 0 h 5925064"/>
              <a:gd name="connsiteX3" fmla="*/ 6137588 w 6137588"/>
              <a:gd name="connsiteY3" fmla="*/ 543565 h 5925064"/>
              <a:gd name="connsiteX4" fmla="*/ 6137588 w 6137588"/>
              <a:gd name="connsiteY4" fmla="*/ 5381499 h 5925064"/>
              <a:gd name="connsiteX5" fmla="*/ 5594023 w 6137588"/>
              <a:gd name="connsiteY5" fmla="*/ 5925064 h 5925064"/>
              <a:gd name="connsiteX6" fmla="*/ 621558 w 6137588"/>
              <a:gd name="connsiteY6" fmla="*/ 5925064 h 5925064"/>
              <a:gd name="connsiteX0" fmla="*/ 368331 w 5884361"/>
              <a:gd name="connsiteY0" fmla="*/ 5925064 h 5925064"/>
              <a:gd name="connsiteX1" fmla="*/ 368331 w 5884361"/>
              <a:gd name="connsiteY1" fmla="*/ 0 h 5925064"/>
              <a:gd name="connsiteX2" fmla="*/ 5340796 w 5884361"/>
              <a:gd name="connsiteY2" fmla="*/ 0 h 5925064"/>
              <a:gd name="connsiteX3" fmla="*/ 5884361 w 5884361"/>
              <a:gd name="connsiteY3" fmla="*/ 543565 h 5925064"/>
              <a:gd name="connsiteX4" fmla="*/ 5884361 w 5884361"/>
              <a:gd name="connsiteY4" fmla="*/ 5381499 h 5925064"/>
              <a:gd name="connsiteX5" fmla="*/ 5340796 w 5884361"/>
              <a:gd name="connsiteY5" fmla="*/ 5925064 h 5925064"/>
              <a:gd name="connsiteX6" fmla="*/ 368331 w 5884361"/>
              <a:gd name="connsiteY6" fmla="*/ 5925064 h 5925064"/>
              <a:gd name="connsiteX0" fmla="*/ 0 w 5516030"/>
              <a:gd name="connsiteY0" fmla="*/ 5925064 h 5925064"/>
              <a:gd name="connsiteX1" fmla="*/ 0 w 5516030"/>
              <a:gd name="connsiteY1" fmla="*/ 0 h 5925064"/>
              <a:gd name="connsiteX2" fmla="*/ 4972465 w 5516030"/>
              <a:gd name="connsiteY2" fmla="*/ 0 h 5925064"/>
              <a:gd name="connsiteX3" fmla="*/ 5516030 w 5516030"/>
              <a:gd name="connsiteY3" fmla="*/ 543565 h 5925064"/>
              <a:gd name="connsiteX4" fmla="*/ 5516030 w 5516030"/>
              <a:gd name="connsiteY4" fmla="*/ 5381499 h 5925064"/>
              <a:gd name="connsiteX5" fmla="*/ 4972465 w 5516030"/>
              <a:gd name="connsiteY5" fmla="*/ 5925064 h 5925064"/>
              <a:gd name="connsiteX6" fmla="*/ 0 w 5516030"/>
              <a:gd name="connsiteY6" fmla="*/ 5925064 h 592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16030" h="5925064">
                <a:moveTo>
                  <a:pt x="0" y="5925064"/>
                </a:moveTo>
                <a:lnTo>
                  <a:pt x="0" y="0"/>
                </a:lnTo>
                <a:lnTo>
                  <a:pt x="4972465" y="0"/>
                </a:lnTo>
                <a:cubicBezTo>
                  <a:pt x="5272668" y="0"/>
                  <a:pt x="5516030" y="243362"/>
                  <a:pt x="5516030" y="543565"/>
                </a:cubicBezTo>
                <a:lnTo>
                  <a:pt x="5516030" y="5381499"/>
                </a:lnTo>
                <a:cubicBezTo>
                  <a:pt x="5516030" y="5681702"/>
                  <a:pt x="5272668" y="5925064"/>
                  <a:pt x="4972465" y="5925064"/>
                </a:cubicBezTo>
                <a:lnTo>
                  <a:pt x="0" y="5925064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phic 19" descr="Handdruk silhouet">
            <a:extLst>
              <a:ext uri="{FF2B5EF4-FFF2-40B4-BE49-F238E27FC236}">
                <a16:creationId xmlns:a16="http://schemas.microsoft.com/office/drawing/2014/main" id="{D8DBF7E2-4CE4-7178-2D74-0E414C0F0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9255" y="1551293"/>
            <a:ext cx="914400" cy="914400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FC3EA8F1-A357-BB71-6980-6FB2FCCD5724}"/>
              </a:ext>
            </a:extLst>
          </p:cNvPr>
          <p:cNvSpPr txBox="1"/>
          <p:nvPr/>
        </p:nvSpPr>
        <p:spPr>
          <a:xfrm>
            <a:off x="1543655" y="1808438"/>
            <a:ext cx="4232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Maak contact</a:t>
            </a:r>
          </a:p>
        </p:txBody>
      </p:sp>
      <p:pic>
        <p:nvPicPr>
          <p:cNvPr id="23" name="Graphic 22" descr="Ezel silhouet">
            <a:extLst>
              <a:ext uri="{FF2B5EF4-FFF2-40B4-BE49-F238E27FC236}">
                <a16:creationId xmlns:a16="http://schemas.microsoft.com/office/drawing/2014/main" id="{403A8A44-E8A5-B080-E6EF-6E281331E9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9255" y="2501622"/>
            <a:ext cx="914400" cy="91440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ED7A2450-3A6D-2FBA-6F77-000F7D5247D7}"/>
              </a:ext>
            </a:extLst>
          </p:cNvPr>
          <p:cNvSpPr txBox="1"/>
          <p:nvPr/>
        </p:nvSpPr>
        <p:spPr>
          <a:xfrm>
            <a:off x="1543655" y="2758767"/>
            <a:ext cx="449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Zoek naar dingen die wél kunnen</a:t>
            </a:r>
          </a:p>
        </p:txBody>
      </p:sp>
      <p:pic>
        <p:nvPicPr>
          <p:cNvPr id="26" name="Graphic 25" descr="Chatten silhouet">
            <a:extLst>
              <a:ext uri="{FF2B5EF4-FFF2-40B4-BE49-F238E27FC236}">
                <a16:creationId xmlns:a16="http://schemas.microsoft.com/office/drawing/2014/main" id="{5716AC42-93D6-FEB3-3A96-BD5697010D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255" y="3478819"/>
            <a:ext cx="914400" cy="914400"/>
          </a:xfrm>
          <a:prstGeom prst="rect">
            <a:avLst/>
          </a:prstGeom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5EE478FD-D2F5-E90B-1581-3DE8BC08BA9F}"/>
              </a:ext>
            </a:extLst>
          </p:cNvPr>
          <p:cNvSpPr txBox="1"/>
          <p:nvPr/>
        </p:nvSpPr>
        <p:spPr>
          <a:xfrm>
            <a:off x="1543655" y="3735964"/>
            <a:ext cx="4232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Praat over de dood en zelfdoding</a:t>
            </a:r>
          </a:p>
        </p:txBody>
      </p:sp>
      <p:pic>
        <p:nvPicPr>
          <p:cNvPr id="3" name="Graphic 2" descr="Vrouwelijke arts met effen opvulling">
            <a:extLst>
              <a:ext uri="{FF2B5EF4-FFF2-40B4-BE49-F238E27FC236}">
                <a16:creationId xmlns:a16="http://schemas.microsoft.com/office/drawing/2014/main" id="{AE83C4D8-47B4-E7C7-21F7-D83C48E7B4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6901" y="4545467"/>
            <a:ext cx="914400" cy="9144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BE67230-C67D-D571-B721-D80491BAA9B1}"/>
              </a:ext>
            </a:extLst>
          </p:cNvPr>
          <p:cNvSpPr txBox="1"/>
          <p:nvPr/>
        </p:nvSpPr>
        <p:spPr>
          <a:xfrm>
            <a:off x="1543655" y="4713161"/>
            <a:ext cx="4232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Zoek hulp bij de huisarts</a:t>
            </a:r>
          </a:p>
        </p:txBody>
      </p:sp>
    </p:spTree>
    <p:extLst>
      <p:ext uri="{BB962C8B-B14F-4D97-AF65-F5344CB8AC3E}">
        <p14:creationId xmlns:p14="http://schemas.microsoft.com/office/powerpoint/2010/main" val="114662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27" grpId="0"/>
      <p:bldP spid="4" grpId="0"/>
    </p:bldLst>
  </p:timing>
</p:sld>
</file>

<file path=ppt/theme/theme1.xml><?xml version="1.0" encoding="utf-8"?>
<a:theme xmlns:a="http://schemas.openxmlformats.org/drawingml/2006/main" name="113 PPT Algemeen">
  <a:themeElements>
    <a:clrScheme name="Aangepast 9">
      <a:dk1>
        <a:srgbClr val="000000"/>
      </a:dk1>
      <a:lt1>
        <a:srgbClr val="FFFFFF"/>
      </a:lt1>
      <a:dk2>
        <a:srgbClr val="D61E29"/>
      </a:dk2>
      <a:lt2>
        <a:srgbClr val="F6E198"/>
      </a:lt2>
      <a:accent1>
        <a:srgbClr val="2BA378"/>
      </a:accent1>
      <a:accent2>
        <a:srgbClr val="D61E29"/>
      </a:accent2>
      <a:accent3>
        <a:srgbClr val="F6E198"/>
      </a:accent3>
      <a:accent4>
        <a:srgbClr val="FBD5C8"/>
      </a:accent4>
      <a:accent5>
        <a:srgbClr val="D9E7E3"/>
      </a:accent5>
      <a:accent6>
        <a:srgbClr val="328BA8"/>
      </a:accent6>
      <a:hlink>
        <a:srgbClr val="D61E29"/>
      </a:hlink>
      <a:folHlink>
        <a:srgbClr val="2BA378"/>
      </a:folHlink>
    </a:clrScheme>
    <a:fontScheme name="113">
      <a:majorFont>
        <a:latin typeface="Arial Bold"/>
        <a:ea typeface="Helvetica"/>
        <a:cs typeface="Avenir Next regular"/>
      </a:majorFont>
      <a:minorFont>
        <a:latin typeface="Arial"/>
        <a:ea typeface="Helvetica"/>
        <a:cs typeface="Avenir Next regular"/>
      </a:minorFont>
    </a:fontScheme>
    <a:fmtScheme name="Schaduw bovenaan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FC23B47F-9F0F-470B-B118-E79621481F54}" vid="{89FE7945-C869-4120-8B5C-BCC164BA03A2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4f89e6-ebf3-457f-aca4-d619505c7fdb">
      <Terms xmlns="http://schemas.microsoft.com/office/infopath/2007/PartnerControls"/>
    </lcf76f155ced4ddcb4097134ff3c332f>
    <TaxCatchAll xmlns="ac7c887c-85c9-4820-92f6-2d0628fae0a7" xsi:nil="true"/>
    <SharedWithUsers xmlns="ac7c887c-85c9-4820-92f6-2d0628fae0a7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4A15B661009E42B3D8DCC5864DC25A" ma:contentTypeVersion="18" ma:contentTypeDescription="Een nieuw document maken." ma:contentTypeScope="" ma:versionID="d0ed5831a4adc1985f5aefdeebfa1579">
  <xsd:schema xmlns:xsd="http://www.w3.org/2001/XMLSchema" xmlns:xs="http://www.w3.org/2001/XMLSchema" xmlns:p="http://schemas.microsoft.com/office/2006/metadata/properties" xmlns:ns2="a64f89e6-ebf3-457f-aca4-d619505c7fdb" xmlns:ns3="ac7c887c-85c9-4820-92f6-2d0628fae0a7" targetNamespace="http://schemas.microsoft.com/office/2006/metadata/properties" ma:root="true" ma:fieldsID="bb190da6b8634b7f6e2008f1d6a65002" ns2:_="" ns3:_="">
    <xsd:import namespace="a64f89e6-ebf3-457f-aca4-d619505c7fdb"/>
    <xsd:import namespace="ac7c887c-85c9-4820-92f6-2d0628fae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4f89e6-ebf3-457f-aca4-d619505c7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06c0c415-c298-4106-bb5c-a69b546bee9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7c887c-85c9-4820-92f6-2d0628fae0a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ea10dd7-c4d6-487a-8cfd-843c92591a30}" ma:internalName="TaxCatchAll" ma:showField="CatchAllData" ma:web="ac7c887c-85c9-4820-92f6-2d0628fae0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BFC094-9ECC-4AE7-B692-C879681DBA3F}">
  <ds:schemaRefs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c7b03921-8a10-4842-9a6c-87f2e323185b"/>
    <ds:schemaRef ds:uri="e869e461-e323-4e56-89ee-50709aef56be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76DCD4C-FA54-4390-A721-DAC7077F27A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E65710CC-059A-4A26-BE30-41A0DB9DBE3F}"/>
</file>

<file path=customXml/itemProps4.xml><?xml version="1.0" encoding="utf-8"?>
<ds:datastoreItem xmlns:ds="http://schemas.openxmlformats.org/officeDocument/2006/customXml" ds:itemID="{161D260D-0EA7-409F-9AB2-2952D5B601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113 Basispresentatie - Q2 - 2024</Template>
  <TotalTime>398</TotalTime>
  <Words>365</Words>
  <Application>Microsoft Office PowerPoint</Application>
  <PresentationFormat>Breedbeeld</PresentationFormat>
  <Paragraphs>63</Paragraphs>
  <Slides>11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8" baseType="lpstr">
      <vt:lpstr>Another shabby</vt:lpstr>
      <vt:lpstr>Arial</vt:lpstr>
      <vt:lpstr>Arial Bold</vt:lpstr>
      <vt:lpstr>Avenir Next LT Pro</vt:lpstr>
      <vt:lpstr>Avenir Next LT Pro Demi</vt:lpstr>
      <vt:lpstr>Calibri</vt:lpstr>
      <vt:lpstr>113 PPT Algemeen</vt:lpstr>
      <vt:lpstr>PowerPoint-presentatie</vt:lpstr>
      <vt:lpstr>PowerPoint-presentatie</vt:lpstr>
      <vt:lpstr>Suïcide meest voorkomend bij 80-plussers (1970-2000)</vt:lpstr>
      <vt:lpstr>Pogingen tot zelfdoding </vt:lpstr>
      <vt:lpstr>Gedachten aan de dood </vt:lpstr>
      <vt:lpstr>Risicofactoren</vt:lpstr>
      <vt:lpstr>PowerPoint-presentatie</vt:lpstr>
      <vt:lpstr>PowerPoint-presentatie</vt:lpstr>
      <vt:lpstr>Maakt u zich zorgen? </vt:lpstr>
      <vt:lpstr>Meer weten? 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Dominique van Pelt</dc:creator>
  <cp:lastModifiedBy>Anoek Braam</cp:lastModifiedBy>
  <cp:revision>2</cp:revision>
  <dcterms:created xsi:type="dcterms:W3CDTF">2024-08-21T07:32:27Z</dcterms:created>
  <dcterms:modified xsi:type="dcterms:W3CDTF">2024-09-05T13:08:20Z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0x010100894A15B661009E42B3D8DCC5864DC25A</vt:lpwstr>
  </property>
  <property fmtid="{D5CDD505-2E9C-101B-9397-08002B2CF9AE}" pid="3" name="_dlc_DocIdItemGuid">
    <vt:lpwstr>2ea0a8cd-b8ea-4575-8868-57b0f3167ac8</vt:lpwstr>
  </property>
  <property fmtid="{D5CDD505-2E9C-101B-9397-08002B2CF9AE}" pid="4" name="Order">
    <vt:r8>25900</vt:r8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</Properties>
</file>