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10" r:id="rId6"/>
    <p:sldId id="1512" r:id="rId7"/>
    <p:sldId id="2711" r:id="rId8"/>
    <p:sldId id="2714" r:id="rId9"/>
    <p:sldId id="2712" r:id="rId10"/>
    <p:sldId id="2713" r:id="rId11"/>
    <p:sldId id="918" r:id="rId12"/>
    <p:sldId id="268" r:id="rId13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Feiten en Cijfers" id="{F787B7B1-F8E7-49EA-B8C8-755C8B706BC0}">
          <p14:sldIdLst>
            <p14:sldId id="257"/>
            <p14:sldId id="2710"/>
            <p14:sldId id="1512"/>
            <p14:sldId id="2711"/>
            <p14:sldId id="2714"/>
            <p14:sldId id="2712"/>
            <p14:sldId id="2713"/>
            <p14:sldId id="918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266FB-970A-4B77-9C03-D41CCB5D579C}" v="411" dt="2024-09-03T15:07:20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Blad1!$A$2:$A$22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Blad1!$B$2:$B$22</c:f>
              <c:numCache>
                <c:formatCode>General</c:formatCode>
                <c:ptCount val="21"/>
                <c:pt idx="0">
                  <c:v>167</c:v>
                </c:pt>
                <c:pt idx="1">
                  <c:v>138</c:v>
                </c:pt>
                <c:pt idx="2">
                  <c:v>153</c:v>
                </c:pt>
                <c:pt idx="3">
                  <c:v>166</c:v>
                </c:pt>
                <c:pt idx="4">
                  <c:v>135</c:v>
                </c:pt>
                <c:pt idx="5">
                  <c:v>143</c:v>
                </c:pt>
                <c:pt idx="6">
                  <c:v>139</c:v>
                </c:pt>
                <c:pt idx="7">
                  <c:v>148</c:v>
                </c:pt>
                <c:pt idx="8">
                  <c:v>189</c:v>
                </c:pt>
                <c:pt idx="9">
                  <c:v>180</c:v>
                </c:pt>
                <c:pt idx="10">
                  <c:v>185</c:v>
                </c:pt>
                <c:pt idx="11">
                  <c:v>157</c:v>
                </c:pt>
                <c:pt idx="12">
                  <c:v>185</c:v>
                </c:pt>
                <c:pt idx="13">
                  <c:v>175</c:v>
                </c:pt>
                <c:pt idx="14">
                  <c:v>195</c:v>
                </c:pt>
                <c:pt idx="15">
                  <c:v>222</c:v>
                </c:pt>
                <c:pt idx="16">
                  <c:v>200</c:v>
                </c:pt>
                <c:pt idx="17">
                  <c:v>199</c:v>
                </c:pt>
                <c:pt idx="18">
                  <c:v>237</c:v>
                </c:pt>
                <c:pt idx="19">
                  <c:v>241</c:v>
                </c:pt>
                <c:pt idx="20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6C-A94D-AE47-87A971A5968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Vrouwen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Blad1!$C$2:$C$22</c:f>
              <c:numCache>
                <c:formatCode>General</c:formatCode>
                <c:ptCount val="21"/>
                <c:pt idx="0">
                  <c:v>48</c:v>
                </c:pt>
                <c:pt idx="1">
                  <c:v>31</c:v>
                </c:pt>
                <c:pt idx="2">
                  <c:v>41</c:v>
                </c:pt>
                <c:pt idx="3">
                  <c:v>44</c:v>
                </c:pt>
                <c:pt idx="4">
                  <c:v>32</c:v>
                </c:pt>
                <c:pt idx="5">
                  <c:v>42</c:v>
                </c:pt>
                <c:pt idx="6">
                  <c:v>38</c:v>
                </c:pt>
                <c:pt idx="7">
                  <c:v>36</c:v>
                </c:pt>
                <c:pt idx="8">
                  <c:v>58</c:v>
                </c:pt>
                <c:pt idx="9">
                  <c:v>46</c:v>
                </c:pt>
                <c:pt idx="10">
                  <c:v>55</c:v>
                </c:pt>
                <c:pt idx="11">
                  <c:v>53</c:v>
                </c:pt>
                <c:pt idx="12">
                  <c:v>52</c:v>
                </c:pt>
                <c:pt idx="13">
                  <c:v>51</c:v>
                </c:pt>
                <c:pt idx="14">
                  <c:v>49</c:v>
                </c:pt>
                <c:pt idx="15">
                  <c:v>76</c:v>
                </c:pt>
                <c:pt idx="16">
                  <c:v>73</c:v>
                </c:pt>
                <c:pt idx="17">
                  <c:v>75</c:v>
                </c:pt>
                <c:pt idx="18">
                  <c:v>71</c:v>
                </c:pt>
                <c:pt idx="19">
                  <c:v>79</c:v>
                </c:pt>
                <c:pt idx="2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6C-A94D-AE47-87A971A5968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Mannen</c:v>
                </c:pt>
              </c:strCache>
            </c:strRef>
          </c:tx>
          <c:spPr>
            <a:ln w="285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Blad1!$D$2:$D$22</c:f>
              <c:numCache>
                <c:formatCode>General</c:formatCode>
                <c:ptCount val="21"/>
                <c:pt idx="0">
                  <c:v>119</c:v>
                </c:pt>
                <c:pt idx="1">
                  <c:v>107</c:v>
                </c:pt>
                <c:pt idx="2">
                  <c:v>112</c:v>
                </c:pt>
                <c:pt idx="3">
                  <c:v>122</c:v>
                </c:pt>
                <c:pt idx="4">
                  <c:v>103</c:v>
                </c:pt>
                <c:pt idx="5">
                  <c:v>101</c:v>
                </c:pt>
                <c:pt idx="6">
                  <c:v>101</c:v>
                </c:pt>
                <c:pt idx="7">
                  <c:v>112</c:v>
                </c:pt>
                <c:pt idx="8">
                  <c:v>131</c:v>
                </c:pt>
                <c:pt idx="9">
                  <c:v>134</c:v>
                </c:pt>
                <c:pt idx="10">
                  <c:v>130</c:v>
                </c:pt>
                <c:pt idx="11">
                  <c:v>104</c:v>
                </c:pt>
                <c:pt idx="12">
                  <c:v>133</c:v>
                </c:pt>
                <c:pt idx="13">
                  <c:v>124</c:v>
                </c:pt>
                <c:pt idx="14">
                  <c:v>146</c:v>
                </c:pt>
                <c:pt idx="15">
                  <c:v>146</c:v>
                </c:pt>
                <c:pt idx="16">
                  <c:v>127</c:v>
                </c:pt>
                <c:pt idx="17">
                  <c:v>124</c:v>
                </c:pt>
                <c:pt idx="18">
                  <c:v>166</c:v>
                </c:pt>
                <c:pt idx="19">
                  <c:v>162</c:v>
                </c:pt>
                <c:pt idx="20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6C-A94D-AE47-87A971A59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108480"/>
        <c:axId val="1539751120"/>
      </c:lineChart>
      <c:catAx>
        <c:axId val="154010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39751120"/>
        <c:crosses val="autoZero"/>
        <c:auto val="1"/>
        <c:lblAlgn val="ctr"/>
        <c:lblOffset val="0"/>
        <c:tickLblSkip val="2"/>
        <c:tickMarkSkip val="1"/>
        <c:noMultiLvlLbl val="0"/>
      </c:catAx>
      <c:valAx>
        <c:axId val="1539751120"/>
        <c:scaling>
          <c:orientation val="minMax"/>
          <c:max val="2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4010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D294B9E-724A-48D6-93D5-5F707FC28E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7DF6B7-72D2-403E-BA95-8ABBA45321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2A313-682F-4C3B-A3E4-B463170E1C77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C5FE8F-0611-4D1F-9742-D2922FB18E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E3C17-5127-4CBA-BE42-3B5207E69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FCEAB8-6B79-4782-A021-52E3B2D7D5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F28F-11A2-46EF-85A2-340B688B33AC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C808-7589-4373-A924-8582E4CCE1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99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i="1" err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Speakernotes</a:t>
            </a:r>
            <a:r>
              <a:rPr lang="nl-NL" sz="1200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nl-NL" sz="1200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 gesprekken met jongvolwassenen met suïcidale gedachten komen verschillende behoeften naar voren: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Hulp bij praten over mentale problemen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Meer maatwerk op opleiding of werk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Meer laagdrempelige hulp en een duidelijke route naar professionele zorg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Ervaringsdeskundigheid binnen de zorg</a:t>
            </a:r>
          </a:p>
          <a:p>
            <a:endParaRPr lang="nl-NL"/>
          </a:p>
          <a:p>
            <a:pPr marL="171450" indent="-171450">
              <a:buFontTx/>
              <a:buChar char="-"/>
            </a:pPr>
            <a:r>
              <a:rPr lang="nl-NL"/>
              <a:t>doodsoorzaak #1 onder de jongeren</a:t>
            </a:r>
          </a:p>
          <a:p>
            <a:pPr marL="171450" indent="-171450">
              <a:buFontTx/>
              <a:buChar char="-"/>
            </a:pPr>
            <a:endParaRPr lang="nl-NL"/>
          </a:p>
          <a:p>
            <a:pPr marL="0" indent="0">
              <a:buFontTx/>
              <a:buNone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68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i="1" err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Speakernotes</a:t>
            </a:r>
            <a:r>
              <a:rPr lang="nl-NL" sz="1200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nl-NL" sz="1200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 gesprekken met jongvolwassenen met suïcidale gedachten komen verschillende behoeften naar voren: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Hulp bij praten over mentale problemen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Meer maatwerk op opleiding of werk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Meer laagdrempelige hulp en een duidelijke route naar professionele zorg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Ervaringsdeskundigheid binnen de zorg</a:t>
            </a:r>
          </a:p>
          <a:p>
            <a:endParaRPr lang="nl-NL"/>
          </a:p>
          <a:p>
            <a:pPr marL="171450" indent="-171450">
              <a:buFontTx/>
              <a:buChar char="-"/>
            </a:pPr>
            <a:r>
              <a:rPr lang="nl-NL"/>
              <a:t>doodsoorzaak #1 onder de jongeren</a:t>
            </a:r>
          </a:p>
          <a:p>
            <a:pPr marL="171450" indent="-171450">
              <a:buFontTx/>
              <a:buChar char="-"/>
            </a:pPr>
            <a:endParaRPr lang="nl-NL"/>
          </a:p>
          <a:p>
            <a:pPr marL="0" indent="0">
              <a:buFontTx/>
              <a:buNone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53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i="1" err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Speakernotes</a:t>
            </a:r>
            <a:r>
              <a:rPr lang="nl-NL" sz="1200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nl-NL" sz="1200" i="1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 gesprekken met jongvolwassenen met suïcidale gedachten komen verschillende behoeften naar voren: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Hulp bij praten over mentale problemen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Meer maatwerk op opleiding of werk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Meer laagdrempelige hulp en een duidelijke route naar professionele zorg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Ervaringsdeskundigheid binnen de zorg</a:t>
            </a:r>
          </a:p>
          <a:p>
            <a:endParaRPr lang="nl-NL"/>
          </a:p>
          <a:p>
            <a:pPr marL="171450" indent="-171450">
              <a:buFontTx/>
              <a:buChar char="-"/>
            </a:pPr>
            <a:r>
              <a:rPr lang="nl-NL"/>
              <a:t>doodsoorzaak #1 onder de jongeren</a:t>
            </a:r>
          </a:p>
          <a:p>
            <a:pPr marL="171450" indent="-171450">
              <a:buFontTx/>
              <a:buChar char="-"/>
            </a:pPr>
            <a:endParaRPr lang="nl-NL"/>
          </a:p>
          <a:p>
            <a:pPr marL="0" indent="0">
              <a:buFontTx/>
              <a:buNone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39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3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E69224FF-C3CF-4CCE-8723-29740CE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5526088"/>
            <a:ext cx="2498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498" y="1666876"/>
            <a:ext cx="4891783" cy="156116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7497" y="3320111"/>
            <a:ext cx="44144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5"/>
          </p:nvPr>
        </p:nvSpPr>
        <p:spPr>
          <a:xfrm>
            <a:off x="769943" y="657225"/>
            <a:ext cx="4899337" cy="4587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393F1C0-6D68-4E12-8877-707C29949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2D52-5218-417B-AA65-FA3D84096F88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08EA04E-F882-484A-BF7D-DAECA4C893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2A88415-C326-47B7-9476-A354096377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1922-7D48-4E90-A52B-91A5188025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10D3D-F383-4DAF-A469-131812AB7C7F}"/>
              </a:ext>
            </a:extLst>
          </p:cNvPr>
          <p:cNvSpPr/>
          <p:nvPr userDrawn="1"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5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DE60FD8-6DFA-457D-8652-3F1F6EC508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942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cht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5F3244-F065-4D26-9A8D-7FAE55A76F2B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4991" y="676277"/>
            <a:ext cx="4562671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38155526-16E6-44F3-831D-606A3A82A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03D5-8B3C-4A2B-A17C-90F58BE8A8D4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1135D280-6FFA-4363-8A26-B5868536AC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A832EB51-EF16-440E-AC0A-EFFFB9FA4D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8ED1-7396-477E-851A-58AC920FD0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DAF36FD-B503-4349-8C4A-62BE4F5DC8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7723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36CA675-CDEA-423A-AFD8-7E198D66DB7C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332" y="676277"/>
            <a:ext cx="4488025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BB85AFFD-D41A-49FA-86DC-6EDD5C484A1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2694-B55D-4339-9DB7-812A3B633813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3278ABA-C8BE-48FB-96BB-40E387510A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8AE31105-0DD4-43E9-B501-4E31167801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5174-E14A-4A4B-A865-4715019BBE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DACB66DA-55E7-4278-9089-4C8B818344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744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E950906F-A590-43D0-A970-D0E9D2E1F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2190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E9D4ADF1-5741-4DF3-8CB9-5868C1FDA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4022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cht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279071-2F21-4CE9-BF4F-CEA9DCD659DF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35AA06-28C7-408B-A812-47C20C28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E3B5-4864-42FA-8084-690B8AFA0334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165E23-9533-4B57-B7AA-DAAFE1CC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8F935-9408-4168-8352-93D9A104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E0E1-09EC-4CD9-BC4E-FF9BF3EF8E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D81C186-C86C-4D7B-BD03-D228423E06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9705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617C389-A35F-4F85-A306-D937F31727A6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FA2940-DEDB-4D7C-9139-A860A66F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4184-CD78-4CC4-8AB3-E2228BFEA2A8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F0FBE8-92EB-4648-8A28-216E3F25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FB9CE-9B3C-41D2-AA61-13351779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0C3A-38B5-4667-8F49-16C31BFAE8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9CDEDE4-B766-434D-9EB1-751FF0105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6571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501F2A46-FA4E-4654-9357-B10745428960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4132CA37-0995-471B-96C7-6F04862464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F574-8869-48ED-84DD-C4EAF02B2F1A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A4A8DA22-F739-4AC4-AB06-0E2A142443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E88B86B8-1E03-4119-9C63-59996370EE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C28C-59BD-48DB-9705-2908C7CC7E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F70B147E-3BC5-4132-8CA3-536EFF1CBF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901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EF4792C9-05DE-4C01-8735-92BB7443F632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FA32734-C720-4C4C-AB23-CBBB7F2DDB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8BEB-1A52-45B2-A444-F1DBC595C16C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4C854397-3401-4BDF-9AC3-4E247E7DF8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67E2BE9-328A-4138-A4BC-F1A26744FE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839C-4D1B-4CED-95BE-9704FAE1FE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2722370-7483-4A12-BB6B-1E4FA11642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0029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cht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F677B6F7-8D40-440C-B68B-5BE915E2479D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8556F32C-389D-4C45-87A1-2AAEDE6B88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CF2C-11FC-430C-9D2F-6C3A297E3F00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DA0B70D4-E89D-4440-98C3-6C8E869E31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4F1CD8D-7A1C-48AF-B51C-6DA5D68F3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61E4-AEA2-42DE-AEC7-E176C46152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7DA0FAF-73A1-4CC4-A033-EAEA4729C2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419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e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4105471"/>
            <a:ext cx="10515600" cy="10888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52212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831851" y="657226"/>
            <a:ext cx="10515600" cy="3149664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CF1203-AD36-4CED-AEF9-1D01BC5013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7837-9DE8-4C2F-B8FF-56B450768CB9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98B360-B592-461C-948C-11B4D97E60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0B04E99-4169-4C91-A459-2506808EDF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C36E-AFD5-4B25-82B8-A74C91052F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54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bovenhoeken 6">
            <a:extLst>
              <a:ext uri="{FF2B5EF4-FFF2-40B4-BE49-F238E27FC236}">
                <a16:creationId xmlns:a16="http://schemas.microsoft.com/office/drawing/2014/main" id="{5CFA05CE-A0A7-4936-AE4C-6D328100BEDB}"/>
              </a:ext>
            </a:extLst>
          </p:cNvPr>
          <p:cNvSpPr/>
          <p:nvPr userDrawn="1"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325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81039"/>
            <a:ext cx="4279025" cy="10096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BF8122E9-DEBD-48F5-9F7E-A46DEDA0F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A06C-52CA-4323-BD71-9B7F109E6B16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12" name="Tijdelijke aanduiding voor voettekst 5">
            <a:extLst>
              <a:ext uri="{FF2B5EF4-FFF2-40B4-BE49-F238E27FC236}">
                <a16:creationId xmlns:a16="http://schemas.microsoft.com/office/drawing/2014/main" id="{918EAE71-69BD-4EEC-A795-935EC64202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6">
            <a:extLst>
              <a:ext uri="{FF2B5EF4-FFF2-40B4-BE49-F238E27FC236}">
                <a16:creationId xmlns:a16="http://schemas.microsoft.com/office/drawing/2014/main" id="{37B1A2C0-E640-421D-AB48-E4C0D51FD3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5278-C9AD-482E-9A6F-A76B4F783A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0438D332-9C08-4224-A7CD-C7ED6384D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4825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365127"/>
            <a:ext cx="10100187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400802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238251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0769CB-607E-4720-9DD1-AA892A7992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40F-C4C9-4B53-8FC8-A5E47666D651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A9B49-2137-46E9-AE89-B7F292674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ABABE-B0B2-4C2E-8376-4E3E0B1DEA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C4C-B803-4694-9A57-348DF1706F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318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s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84802B67-F5EA-4178-8DF3-570AB27E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F5F6-A2D0-4BCD-9950-237DCD8501C3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02297AA-0D15-43E7-B294-34227C3D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4E07080-420E-4FE4-8F1C-7D58A41E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EBF0-F9C0-470B-ABEA-C37D7A94DF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416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 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05A176B-5B5E-4BE5-8425-A5EAED85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BC0F-934F-4D3C-9AEF-B41BF514A152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81C7FA0-7487-451B-8BF0-A5D3C0D9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87C69EA-84D7-426F-B753-C501001D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824E-08FA-46EA-9B80-070E2DA577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99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800FE-F365-41E2-AFCA-3EB314BE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ADC5-8151-47BA-8D84-859CF6989D31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0B0E5-19FC-49B0-969C-31E1CDC5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9C9C0-53C1-4E60-84C8-351129E8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4EAF-4E52-47BD-842D-8A3CB88534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2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>
            <a:extLst>
              <a:ext uri="{FF2B5EF4-FFF2-40B4-BE49-F238E27FC236}">
                <a16:creationId xmlns:a16="http://schemas.microsoft.com/office/drawing/2014/main" id="{C683D810-8BE7-4A63-B4AF-9FDE961E8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9390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6547CE-805E-469C-9115-70E8A66E5D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937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en ronde ho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24691" y="657227"/>
            <a:ext cx="10967236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3A8D683-592E-4711-B370-343607862F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A8F0-379F-4BB9-A99A-F59B29624E40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3A01C68-0A23-4658-A075-6A4A1AAF72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D06CBEF-A952-4A4F-8764-9A2D2516A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4DF-B67D-44E1-8BBF-DA1F51E298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46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3613" y="1825627"/>
            <a:ext cx="4279025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EB15390-DE50-41B5-BDA6-5C66CA653D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8486-6145-4AED-B5A8-645E0D673716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A234726-0C0B-4B5E-AEB6-505A64BEF3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6CBFB83-4740-4874-AEDA-8B113FAC6D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2346-4D05-4678-A537-96475F24A1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33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bject met gro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C77156C-8440-44C8-9EE5-CE0A97B6720B}"/>
              </a:ext>
            </a:extLst>
          </p:cNvPr>
          <p:cNvSpPr/>
          <p:nvPr/>
        </p:nvSpPr>
        <p:spPr>
          <a:xfrm>
            <a:off x="7629525" y="676277"/>
            <a:ext cx="3962400" cy="5267325"/>
          </a:xfrm>
          <a:prstGeom prst="roundRect">
            <a:avLst>
              <a:gd name="adj" fmla="val 115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6534149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38202" y="676277"/>
            <a:ext cx="653414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7934325" y="950913"/>
            <a:ext cx="3419473" cy="6794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C7346FE9-6DB4-4E34-8093-D143B644F4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1C09-F2DF-4278-B0E5-607A687C658A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00F87F39-CB7D-475C-AB65-CF4414814B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72C19EAE-8D44-4BBF-89F6-CFBFBAD5E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9B58-DE61-48FC-9F60-24DDF1D5E6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6F1F52-0B00-4D40-99D1-29036E535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34325" y="1825625"/>
            <a:ext cx="3419475" cy="3843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451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76B4AA-EB9B-41C0-AB3B-FED9D7E2C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199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4722753E-97CF-4250-BE57-EC4A81540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7DEE47BE-2A4C-4C1B-B1BE-24CF64DF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4319F-AB30-403E-8156-3B9BF094C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9BDAFB-9F48-4B09-9DCB-038995744DC3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3B44B-C269-41FC-B51E-2B26D94D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7CC41B-C4F5-445C-B7A4-8F22A5367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953F3D-FED3-48B5-99C0-A4A4F33BB4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>
            <a:extLst>
              <a:ext uri="{FF2B5EF4-FFF2-40B4-BE49-F238E27FC236}">
                <a16:creationId xmlns:a16="http://schemas.microsoft.com/office/drawing/2014/main" id="{A4EB6448-FD42-4BF5-A255-FEC55FAF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6" y="6356352"/>
            <a:ext cx="438151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0" r:id="rId3"/>
    <p:sldLayoutId id="2147483692" r:id="rId4"/>
    <p:sldLayoutId id="2147483714" r:id="rId5"/>
    <p:sldLayoutId id="2147483693" r:id="rId6"/>
    <p:sldLayoutId id="2147483694" r:id="rId7"/>
    <p:sldLayoutId id="2147483699" r:id="rId8"/>
    <p:sldLayoutId id="2147483702" r:id="rId9"/>
    <p:sldLayoutId id="2147483712" r:id="rId10"/>
    <p:sldLayoutId id="2147483703" r:id="rId11"/>
    <p:sldLayoutId id="2147483701" r:id="rId12"/>
    <p:sldLayoutId id="2147483704" r:id="rId13"/>
    <p:sldLayoutId id="2147483713" r:id="rId14"/>
    <p:sldLayoutId id="2147483705" r:id="rId15"/>
    <p:sldLayoutId id="2147483700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696" r:id="rId22"/>
    <p:sldLayoutId id="2147483697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Verdan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384BDF-7866-8675-AE1B-B4F77FC663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nl-NL" sz="7200" dirty="0">
                <a:latin typeface="Another shabby" panose="02000503000000020003" pitchFamily="2" charset="0"/>
              </a:rPr>
              <a:t>Suïcidaliteit</a:t>
            </a:r>
            <a:r>
              <a:rPr lang="nl-NL" sz="7200" dirty="0"/>
              <a:t> </a:t>
            </a:r>
            <a:br>
              <a:rPr lang="nl-NL" sz="6000" dirty="0"/>
            </a:br>
            <a:r>
              <a:rPr lang="nl-NL" sz="6000" dirty="0">
                <a:latin typeface="Avenir Next LT Pro Demi" panose="020B0704020202020204" pitchFamily="34" charset="0"/>
              </a:rPr>
              <a:t>onder jongvolwassenen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6E4C113-EB28-A7B6-31F0-154609754EE1}"/>
              </a:ext>
            </a:extLst>
          </p:cNvPr>
          <p:cNvSpPr txBox="1"/>
          <p:nvPr/>
        </p:nvSpPr>
        <p:spPr>
          <a:xfrm>
            <a:off x="8466667" y="6214533"/>
            <a:ext cx="299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Avenir Next LT Pro" panose="020B0504020202020204" pitchFamily="34" charset="0"/>
              </a:rPr>
              <a:t>Feiten en Cijfers</a:t>
            </a:r>
          </a:p>
        </p:txBody>
      </p:sp>
    </p:spTree>
    <p:extLst>
      <p:ext uri="{BB962C8B-B14F-4D97-AF65-F5344CB8AC3E}">
        <p14:creationId xmlns:p14="http://schemas.microsoft.com/office/powerpoint/2010/main" val="65798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>
            <a:extLst>
              <a:ext uri="{FF2B5EF4-FFF2-40B4-BE49-F238E27FC236}">
                <a16:creationId xmlns:a16="http://schemas.microsoft.com/office/drawing/2014/main" id="{9C3796DF-E819-CD27-55EB-D14E9BF58E64}"/>
              </a:ext>
            </a:extLst>
          </p:cNvPr>
          <p:cNvGrpSpPr/>
          <p:nvPr/>
        </p:nvGrpSpPr>
        <p:grpSpPr>
          <a:xfrm>
            <a:off x="6822831" y="889808"/>
            <a:ext cx="4588584" cy="5040603"/>
            <a:chOff x="978333" y="5077825"/>
            <a:chExt cx="11270764" cy="1325563"/>
          </a:xfrm>
        </p:grpSpPr>
        <p:sp>
          <p:nvSpPr>
            <p:cNvPr id="19" name="Rechthoek: afgeronde hoeken 4">
              <a:extLst>
                <a:ext uri="{FF2B5EF4-FFF2-40B4-BE49-F238E27FC236}">
                  <a16:creationId xmlns:a16="http://schemas.microsoft.com/office/drawing/2014/main" id="{D7FA16D2-2DFF-A485-1F56-259C5D80C907}"/>
                </a:ext>
              </a:extLst>
            </p:cNvPr>
            <p:cNvSpPr/>
            <p:nvPr/>
          </p:nvSpPr>
          <p:spPr>
            <a:xfrm>
              <a:off x="978333" y="5077825"/>
              <a:ext cx="11270764" cy="1325563"/>
            </a:xfrm>
            <a:prstGeom prst="roundRect">
              <a:avLst>
                <a:gd name="adj" fmla="val 11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F941DBFA-F050-E0F0-BADE-4E3AB7EAEA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8333" y="5280967"/>
              <a:ext cx="11270764" cy="94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Tahoma" panose="020B0604030504040204" pitchFamily="34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5pPr>
              <a:lvl6pPr marL="457189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6pPr>
              <a:lvl7pPr marL="914377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7pPr>
              <a:lvl8pPr marL="1371566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8pPr>
              <a:lvl9pPr marL="1828754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/>
              <a:r>
                <a:rPr lang="nl-NL" sz="4000" b="1" dirty="0">
                  <a:latin typeface="Avenir Next LT Pro" panose="020B0504020202020204" pitchFamily="34" charset="0"/>
                </a:rPr>
                <a:t>Waarom overlijden zoveel jongvolwassenen door zelfdoding?</a:t>
              </a:r>
              <a:br>
                <a:rPr lang="nl-NL" sz="4000" b="1" dirty="0">
                  <a:latin typeface="Avenir Next LT Pro" panose="020B0504020202020204" pitchFamily="34" charset="0"/>
                </a:rPr>
              </a:br>
              <a:endParaRPr lang="nl-NL" sz="4000" b="0" dirty="0">
                <a:latin typeface="Avenir Next LT Pro" panose="020B0504020202020204" pitchFamily="34" charset="0"/>
              </a:endParaRP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F3E419-272A-5666-4DDD-193C0DC5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6" y="1480560"/>
            <a:ext cx="6347731" cy="35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3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D3D7232-F8F5-4AFE-A153-23B765A599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3D7232-F8F5-4AFE-A153-23B765A59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3AD5A8DC-1160-CE23-10B4-3AC953133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518868"/>
              </p:ext>
            </p:extLst>
          </p:nvPr>
        </p:nvGraphicFramePr>
        <p:xfrm>
          <a:off x="1113974" y="1429221"/>
          <a:ext cx="5956861" cy="428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1" name="Groep 20">
            <a:extLst>
              <a:ext uri="{FF2B5EF4-FFF2-40B4-BE49-F238E27FC236}">
                <a16:creationId xmlns:a16="http://schemas.microsoft.com/office/drawing/2014/main" id="{D5489D66-1F9D-ECDB-A7F6-C016441A39B3}"/>
              </a:ext>
            </a:extLst>
          </p:cNvPr>
          <p:cNvGrpSpPr/>
          <p:nvPr/>
        </p:nvGrpSpPr>
        <p:grpSpPr>
          <a:xfrm>
            <a:off x="349713" y="423854"/>
            <a:ext cx="11230135" cy="839412"/>
            <a:chOff x="-186266" y="318591"/>
            <a:chExt cx="12615334" cy="817325"/>
          </a:xfrm>
        </p:grpSpPr>
        <p:sp>
          <p:nvSpPr>
            <p:cNvPr id="13" name="Rechthoek: afgeronde hoeken 4">
              <a:extLst>
                <a:ext uri="{FF2B5EF4-FFF2-40B4-BE49-F238E27FC236}">
                  <a16:creationId xmlns:a16="http://schemas.microsoft.com/office/drawing/2014/main" id="{2B100719-D12E-30F0-BD06-423C73646C50}"/>
                </a:ext>
              </a:extLst>
            </p:cNvPr>
            <p:cNvSpPr/>
            <p:nvPr/>
          </p:nvSpPr>
          <p:spPr>
            <a:xfrm>
              <a:off x="-186266" y="318591"/>
              <a:ext cx="12615334" cy="817325"/>
            </a:xfrm>
            <a:prstGeom prst="roundRect">
              <a:avLst>
                <a:gd name="adj" fmla="val 11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Titel 1">
              <a:extLst>
                <a:ext uri="{FF2B5EF4-FFF2-40B4-BE49-F238E27FC236}">
                  <a16:creationId xmlns:a16="http://schemas.microsoft.com/office/drawing/2014/main" id="{5525A046-AEBC-5487-2618-E03F9ABFDD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9939" y="345275"/>
              <a:ext cx="10743868" cy="77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Tahoma" panose="020B0604030504040204" pitchFamily="34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5pPr>
              <a:lvl6pPr marL="457189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6pPr>
              <a:lvl7pPr marL="914377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7pPr>
              <a:lvl8pPr marL="1371566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8pPr>
              <a:lvl9pPr marL="1828754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/>
              <a:r>
                <a:rPr lang="nl-NL" dirty="0">
                  <a:latin typeface="Avenir Next LT Pro" panose="020B0504020202020204" pitchFamily="34" charset="0"/>
                </a:rPr>
                <a:t>Sterke stijging zelfdoding onder jongvolwassenen                      in laatste 20 jaar </a:t>
              </a:r>
              <a:r>
                <a:rPr lang="nl-NL" b="0" dirty="0">
                  <a:latin typeface="Avenir Next LT Pro" panose="020B0504020202020204" pitchFamily="34" charset="0"/>
                  <a:cs typeface="Arial" panose="020B0604020202020204" pitchFamily="34" charset="0"/>
                </a:rPr>
                <a:t> </a:t>
              </a:r>
              <a:endParaRPr lang="nl-NL" b="0" dirty="0">
                <a:latin typeface="Avenir Next LT Pro" panose="020B0504020202020204" pitchFamily="34" charset="0"/>
              </a:endParaRPr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5383BB22-665E-A7AD-7DA5-AF5BE7805148}"/>
              </a:ext>
            </a:extLst>
          </p:cNvPr>
          <p:cNvSpPr txBox="1"/>
          <p:nvPr/>
        </p:nvSpPr>
        <p:spPr>
          <a:xfrm>
            <a:off x="7766221" y="3007558"/>
            <a:ext cx="32139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40001"/>
                </a:solidFill>
                <a:latin typeface="+mn-lt"/>
                <a:cs typeface="Calibri"/>
              </a:rPr>
              <a:t>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+mn-lt"/>
              <a:cs typeface="Calibri"/>
            </a:endParaRPr>
          </a:p>
          <a:p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solidFill>
                  <a:srgbClr val="040001"/>
                </a:solidFill>
                <a:effectLst/>
                <a:uLnTx/>
                <a:uFillTx/>
                <a:latin typeface="Avenir Next LT Pro" panose="020B0504020202020204" pitchFamily="34" charset="0"/>
                <a:cs typeface="Calibri"/>
              </a:rPr>
              <a:t>26%</a:t>
            </a:r>
            <a:endParaRPr lang="en-GB" sz="6000" dirty="0">
              <a:latin typeface="Avenir Next LT Pro" panose="020B0504020202020204" pitchFamily="34" charset="0"/>
            </a:endParaRPr>
          </a:p>
        </p:txBody>
      </p:sp>
      <p:sp>
        <p:nvSpPr>
          <p:cNvPr id="20" name="Pijl: omhoog 19">
            <a:extLst>
              <a:ext uri="{FF2B5EF4-FFF2-40B4-BE49-F238E27FC236}">
                <a16:creationId xmlns:a16="http://schemas.microsoft.com/office/drawing/2014/main" id="{61B23261-8F1C-43C3-9357-7B44F27B3826}"/>
              </a:ext>
            </a:extLst>
          </p:cNvPr>
          <p:cNvSpPr/>
          <p:nvPr/>
        </p:nvSpPr>
        <p:spPr>
          <a:xfrm>
            <a:off x="9296994" y="3244875"/>
            <a:ext cx="756896" cy="787250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89F97CF-BCF2-A06B-E40F-1AA6C48B6E83}"/>
              </a:ext>
            </a:extLst>
          </p:cNvPr>
          <p:cNvSpPr txBox="1"/>
          <p:nvPr/>
        </p:nvSpPr>
        <p:spPr>
          <a:xfrm>
            <a:off x="1211833" y="5590995"/>
            <a:ext cx="6285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40001"/>
                </a:solidFill>
                <a:latin typeface="+mn-lt"/>
                <a:cs typeface="Calibri"/>
              </a:rPr>
              <a:t>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+mn-lt"/>
              <a:cs typeface="Calibri"/>
            </a:endParaRPr>
          </a:p>
          <a:p>
            <a:r>
              <a:rPr lang="nl-NL" sz="2400" dirty="0">
                <a:solidFill>
                  <a:srgbClr val="040001"/>
                </a:solidFill>
                <a:latin typeface="Avenir Next LT Pro" panose="020B0504020202020204" pitchFamily="34" charset="0"/>
                <a:cs typeface="Calibri"/>
              </a:rPr>
              <a:t>CBS 2024</a:t>
            </a:r>
            <a:endParaRPr lang="en-GB" sz="2400" dirty="0">
              <a:solidFill>
                <a:srgbClr val="040001"/>
              </a:solidFill>
              <a:latin typeface="Avenir Next LT Pro" panose="020B0504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62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D3D7232-F8F5-4AFE-A153-23B765A599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3D7232-F8F5-4AFE-A153-23B765A59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ep 6">
            <a:extLst>
              <a:ext uri="{FF2B5EF4-FFF2-40B4-BE49-F238E27FC236}">
                <a16:creationId xmlns:a16="http://schemas.microsoft.com/office/drawing/2014/main" id="{DAD23E91-532A-B839-F53A-60BF7FF6AC7A}"/>
              </a:ext>
            </a:extLst>
          </p:cNvPr>
          <p:cNvGrpSpPr/>
          <p:nvPr/>
        </p:nvGrpSpPr>
        <p:grpSpPr>
          <a:xfrm>
            <a:off x="427891" y="348496"/>
            <a:ext cx="10858501" cy="817325"/>
            <a:chOff x="-186266" y="318591"/>
            <a:chExt cx="12615334" cy="817325"/>
          </a:xfrm>
        </p:grpSpPr>
        <p:sp>
          <p:nvSpPr>
            <p:cNvPr id="13" name="Rechthoek: afgeronde hoeken 4">
              <a:extLst>
                <a:ext uri="{FF2B5EF4-FFF2-40B4-BE49-F238E27FC236}">
                  <a16:creationId xmlns:a16="http://schemas.microsoft.com/office/drawing/2014/main" id="{2B100719-D12E-30F0-BD06-423C73646C50}"/>
                </a:ext>
              </a:extLst>
            </p:cNvPr>
            <p:cNvSpPr/>
            <p:nvPr/>
          </p:nvSpPr>
          <p:spPr>
            <a:xfrm>
              <a:off x="-186266" y="318591"/>
              <a:ext cx="12615334" cy="817325"/>
            </a:xfrm>
            <a:prstGeom prst="roundRect">
              <a:avLst>
                <a:gd name="adj" fmla="val 11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Titel 1">
              <a:extLst>
                <a:ext uri="{FF2B5EF4-FFF2-40B4-BE49-F238E27FC236}">
                  <a16:creationId xmlns:a16="http://schemas.microsoft.com/office/drawing/2014/main" id="{5525A046-AEBC-5487-2618-E03F9ABFDD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9939" y="345275"/>
              <a:ext cx="11024061" cy="77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Tahoma" panose="020B0604030504040204" pitchFamily="34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5pPr>
              <a:lvl6pPr marL="457189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6pPr>
              <a:lvl7pPr marL="914377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7pPr>
              <a:lvl8pPr marL="1371566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8pPr>
              <a:lvl9pPr marL="1828754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/>
              <a:r>
                <a:rPr lang="nl-NL" dirty="0">
                  <a:latin typeface="Avenir Next LT Pro" panose="020B0504020202020204" pitchFamily="34" charset="0"/>
                </a:rPr>
                <a:t>Mentale gezondheid jongvolwassenen gaat wereldwijd sterk achteruit</a:t>
              </a:r>
              <a:endParaRPr lang="nl-NL" b="0" dirty="0">
                <a:latin typeface="Avenir Next LT Pro" panose="020B0504020202020204" pitchFamily="34" charset="0"/>
              </a:endParaRPr>
            </a:p>
          </p:txBody>
        </p:sp>
      </p:grpSp>
      <p:pic>
        <p:nvPicPr>
          <p:cNvPr id="4" name="Afbeelding 3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36D6FE43-FAC4-8A29-1DF5-4CECBDD7B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76" y="1375351"/>
            <a:ext cx="7590329" cy="402174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7C4D40-D89B-096B-79F0-7E90FABB53E3}"/>
              </a:ext>
            </a:extLst>
          </p:cNvPr>
          <p:cNvSpPr txBox="1"/>
          <p:nvPr/>
        </p:nvSpPr>
        <p:spPr>
          <a:xfrm>
            <a:off x="994327" y="5606623"/>
            <a:ext cx="6285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40001"/>
                </a:solidFill>
                <a:latin typeface="+mn-lt"/>
                <a:cs typeface="Calibri"/>
              </a:rPr>
              <a:t>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+mn-lt"/>
              <a:cs typeface="Calibri"/>
            </a:endParaRPr>
          </a:p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40001"/>
                </a:solidFill>
                <a:effectLst/>
                <a:uLnTx/>
                <a:uFillTx/>
                <a:latin typeface="Avenir Next LT Pro" panose="020B0504020202020204" pitchFamily="34" charset="0"/>
                <a:cs typeface="Calibri"/>
              </a:rPr>
              <a:t>The Lancet Psychiatry </a:t>
            </a:r>
            <a:r>
              <a:rPr lang="nl-NL" sz="2400" dirty="0">
                <a:solidFill>
                  <a:srgbClr val="040001"/>
                </a:solidFill>
                <a:latin typeface="Avenir Next LT Pro" panose="020B0504020202020204" pitchFamily="34" charset="0"/>
                <a:cs typeface="Calibri"/>
              </a:rPr>
              <a:t>2024</a:t>
            </a:r>
            <a:endParaRPr lang="en-GB" sz="2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7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6E581B0-958F-AF1D-0560-BF5F044B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00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De overgang van puberteit naar volwassenheid is uitdagend </a:t>
            </a:r>
            <a:br>
              <a:rPr kumimoji="0" lang="nl-NL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9" name="Tijdelijke aanduiding voor afbeelding 8" descr="Afbeelding met kleding, persoon, schoeisel, buitenshuis&#10;&#10;Automatisch gegenereerde beschrijving">
            <a:extLst>
              <a:ext uri="{FF2B5EF4-FFF2-40B4-BE49-F238E27FC236}">
                <a16:creationId xmlns:a16="http://schemas.microsoft.com/office/drawing/2014/main" id="{D164ED09-24C7-C658-A4C2-C06418701C9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alphaModFix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263" y="1794428"/>
            <a:ext cx="5808906" cy="3269144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03A60E3-7C9D-4092-D002-9E123DA6D7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dirty="0">
                <a:latin typeface="Avenir Next LT Pro" panose="020B0504020202020204" pitchFamily="34" charset="0"/>
              </a:rPr>
              <a:t>Ontwikkeling hersenen</a:t>
            </a:r>
          </a:p>
          <a:p>
            <a:r>
              <a:rPr lang="nl-NL" dirty="0">
                <a:latin typeface="Avenir Next LT Pro" panose="020B0504020202020204" pitchFamily="34" charset="0"/>
              </a:rPr>
              <a:t>Ontwikkeling zelfbeeld</a:t>
            </a:r>
          </a:p>
          <a:p>
            <a:r>
              <a:rPr lang="nl-NL" dirty="0">
                <a:latin typeface="Avenir Next LT Pro" panose="020B0504020202020204" pitchFamily="34" charset="0"/>
              </a:rPr>
              <a:t>Losmaking ouders/verzorgers</a:t>
            </a:r>
          </a:p>
          <a:p>
            <a:r>
              <a:rPr lang="nl-NL" dirty="0">
                <a:latin typeface="Avenir Next LT Pro" panose="020B0504020202020204" pitchFamily="34" charset="0"/>
              </a:rPr>
              <a:t>Academische druk</a:t>
            </a:r>
          </a:p>
          <a:p>
            <a:r>
              <a:rPr lang="nl-NL" dirty="0">
                <a:latin typeface="Avenir Next LT Pro" panose="020B0504020202020204" pitchFamily="34" charset="0"/>
              </a:rPr>
              <a:t>Sociale verwachtingen</a:t>
            </a:r>
          </a:p>
          <a:p>
            <a:r>
              <a:rPr lang="nl-NL" dirty="0">
                <a:latin typeface="Avenir Next LT Pro" panose="020B0504020202020204" pitchFamily="34" charset="0"/>
              </a:rPr>
              <a:t>Keuze baan, intieme relaties</a:t>
            </a:r>
          </a:p>
          <a:p>
            <a:r>
              <a:rPr lang="nl-NL" dirty="0">
                <a:latin typeface="Avenir Next LT Pro" panose="020B0504020202020204" pitchFamily="34" charset="0"/>
              </a:rPr>
              <a:t>Financiële onzekerheid</a:t>
            </a:r>
          </a:p>
          <a:p>
            <a:r>
              <a:rPr lang="nl-NL" dirty="0">
                <a:latin typeface="Avenir Next LT Pro" panose="020B0504020202020204" pitchFamily="34" charset="0"/>
              </a:rPr>
              <a:t>Maatschappelijke trends</a:t>
            </a:r>
          </a:p>
          <a:p>
            <a:endParaRPr kumimoji="0" lang="nl-NL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28DA07-5977-C390-952B-6593F46D8504}"/>
              </a:ext>
            </a:extLst>
          </p:cNvPr>
          <p:cNvSpPr txBox="1"/>
          <p:nvPr/>
        </p:nvSpPr>
        <p:spPr>
          <a:xfrm>
            <a:off x="866775" y="577278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cs typeface="Calibri"/>
              </a:rPr>
              <a:t>The Lancet Psychiatry 2024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cs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9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D3D7232-F8F5-4AFE-A153-23B765A599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3D7232-F8F5-4AFE-A153-23B765A59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ep 20">
            <a:extLst>
              <a:ext uri="{FF2B5EF4-FFF2-40B4-BE49-F238E27FC236}">
                <a16:creationId xmlns:a16="http://schemas.microsoft.com/office/drawing/2014/main" id="{D5489D66-1F9D-ECDB-A7F6-C016441A39B3}"/>
              </a:ext>
            </a:extLst>
          </p:cNvPr>
          <p:cNvGrpSpPr/>
          <p:nvPr/>
        </p:nvGrpSpPr>
        <p:grpSpPr>
          <a:xfrm>
            <a:off x="504576" y="360070"/>
            <a:ext cx="11182847" cy="824613"/>
            <a:chOff x="-186266" y="318591"/>
            <a:chExt cx="12615334" cy="824613"/>
          </a:xfrm>
        </p:grpSpPr>
        <p:sp>
          <p:nvSpPr>
            <p:cNvPr id="13" name="Rechthoek: afgeronde hoeken 4">
              <a:extLst>
                <a:ext uri="{FF2B5EF4-FFF2-40B4-BE49-F238E27FC236}">
                  <a16:creationId xmlns:a16="http://schemas.microsoft.com/office/drawing/2014/main" id="{2B100719-D12E-30F0-BD06-423C73646C50}"/>
                </a:ext>
              </a:extLst>
            </p:cNvPr>
            <p:cNvSpPr/>
            <p:nvPr/>
          </p:nvSpPr>
          <p:spPr>
            <a:xfrm>
              <a:off x="-186266" y="318591"/>
              <a:ext cx="12615334" cy="817325"/>
            </a:xfrm>
            <a:prstGeom prst="roundRect">
              <a:avLst>
                <a:gd name="adj" fmla="val 11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6" name="Titel 1">
              <a:extLst>
                <a:ext uri="{FF2B5EF4-FFF2-40B4-BE49-F238E27FC236}">
                  <a16:creationId xmlns:a16="http://schemas.microsoft.com/office/drawing/2014/main" id="{5525A046-AEBC-5487-2618-E03F9ABFDDF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6357" y="372641"/>
              <a:ext cx="11710086" cy="77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Tahoma" panose="020B0604030504040204" pitchFamily="34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5pPr>
              <a:lvl6pPr marL="457189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6pPr>
              <a:lvl7pPr marL="914377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7pPr>
              <a:lvl8pPr marL="1371566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8pPr>
              <a:lvl9pPr marL="1828754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/>
              <a:r>
                <a:rPr lang="nl-NL" dirty="0">
                  <a:latin typeface="Avenir Next LT Pro" panose="020B0504020202020204" pitchFamily="34" charset="0"/>
                </a:rPr>
                <a:t>Verschillen tussen jonge mannen en jonge vrouwen           in aanleiding tot zelfdoding  </a:t>
              </a:r>
              <a:endParaRPr lang="nl-NL" b="0" dirty="0">
                <a:latin typeface="Avenir Next LT Pro" panose="020B0504020202020204" pitchFamily="34" charset="0"/>
              </a:endParaRPr>
            </a:p>
          </p:txBody>
        </p:sp>
      </p:grpSp>
      <p:pic>
        <p:nvPicPr>
          <p:cNvPr id="3" name="Graphic 2" descr="Vrouw met paardenstaart">
            <a:extLst>
              <a:ext uri="{FF2B5EF4-FFF2-40B4-BE49-F238E27FC236}">
                <a16:creationId xmlns:a16="http://schemas.microsoft.com/office/drawing/2014/main" id="{4BCBBE07-B892-7151-BD5D-A5B320FB8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8019" y="1629579"/>
            <a:ext cx="2310798" cy="3484537"/>
          </a:xfrm>
          <a:prstGeom prst="rect">
            <a:avLst/>
          </a:prstGeom>
        </p:spPr>
      </p:pic>
      <p:pic>
        <p:nvPicPr>
          <p:cNvPr id="4" name="Graphic 3" descr="Man met een jas">
            <a:extLst>
              <a:ext uri="{FF2B5EF4-FFF2-40B4-BE49-F238E27FC236}">
                <a16:creationId xmlns:a16="http://schemas.microsoft.com/office/drawing/2014/main" id="{625681AF-1B26-CAFD-EF82-FD493ACEC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2840" y="1659483"/>
            <a:ext cx="2426487" cy="348918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D33820-C13A-044B-0AA0-47E4A13D4086}"/>
              </a:ext>
            </a:extLst>
          </p:cNvPr>
          <p:cNvSpPr txBox="1"/>
          <p:nvPr/>
        </p:nvSpPr>
        <p:spPr>
          <a:xfrm>
            <a:off x="1246545" y="5285657"/>
            <a:ext cx="6543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40001"/>
                </a:solidFill>
                <a:latin typeface="+mn-lt"/>
                <a:cs typeface="Calibri"/>
              </a:rPr>
              <a:t>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+mn-lt"/>
              <a:cs typeface="Calibri"/>
            </a:endParaRPr>
          </a:p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40001"/>
                </a:solidFill>
                <a:effectLst/>
                <a:uLnTx/>
                <a:uFillTx/>
                <a:latin typeface="Avenir Next LT Pro" panose="020B0504020202020204" pitchFamily="34" charset="0"/>
                <a:cs typeface="Calibri"/>
              </a:rPr>
              <a:t>Psychosociale Autopsie </a:t>
            </a:r>
            <a:r>
              <a:rPr lang="nl-NL" sz="2400" dirty="0">
                <a:solidFill>
                  <a:srgbClr val="040001"/>
                </a:solidFill>
                <a:latin typeface="Avenir Next LT Pro" panose="020B0504020202020204" pitchFamily="34" charset="0"/>
                <a:cs typeface="Calibri"/>
              </a:rPr>
              <a:t>2024</a:t>
            </a:r>
            <a:endParaRPr lang="en-GB" sz="2400" dirty="0">
              <a:latin typeface="Avenir Next LT Pro" panose="020B0504020202020204" pitchFamily="34" charset="0"/>
            </a:endParaRPr>
          </a:p>
        </p:txBody>
      </p:sp>
      <p:sp>
        <p:nvSpPr>
          <p:cNvPr id="7" name="Pijl: links/rechts 6">
            <a:extLst>
              <a:ext uri="{FF2B5EF4-FFF2-40B4-BE49-F238E27FC236}">
                <a16:creationId xmlns:a16="http://schemas.microsoft.com/office/drawing/2014/main" id="{91100F8B-0E42-4A10-F8AB-36EE7C44C054}"/>
              </a:ext>
            </a:extLst>
          </p:cNvPr>
          <p:cNvSpPr/>
          <p:nvPr/>
        </p:nvSpPr>
        <p:spPr>
          <a:xfrm>
            <a:off x="4797511" y="3371848"/>
            <a:ext cx="1795849" cy="704335"/>
          </a:xfrm>
          <a:prstGeom prst="leftRightArrow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4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>
            <a:extLst>
              <a:ext uri="{FF2B5EF4-FFF2-40B4-BE49-F238E27FC236}">
                <a16:creationId xmlns:a16="http://schemas.microsoft.com/office/drawing/2014/main" id="{9C3796DF-E819-CD27-55EB-D14E9BF58E64}"/>
              </a:ext>
            </a:extLst>
          </p:cNvPr>
          <p:cNvGrpSpPr/>
          <p:nvPr/>
        </p:nvGrpSpPr>
        <p:grpSpPr>
          <a:xfrm>
            <a:off x="305072" y="390525"/>
            <a:ext cx="11029950" cy="1190625"/>
            <a:chOff x="150362" y="5107805"/>
            <a:chExt cx="11976473" cy="1325563"/>
          </a:xfrm>
        </p:grpSpPr>
        <p:sp>
          <p:nvSpPr>
            <p:cNvPr id="19" name="Rechthoek: afgeronde hoeken 4">
              <a:extLst>
                <a:ext uri="{FF2B5EF4-FFF2-40B4-BE49-F238E27FC236}">
                  <a16:creationId xmlns:a16="http://schemas.microsoft.com/office/drawing/2014/main" id="{D7FA16D2-2DFF-A485-1F56-259C5D80C907}"/>
                </a:ext>
              </a:extLst>
            </p:cNvPr>
            <p:cNvSpPr/>
            <p:nvPr/>
          </p:nvSpPr>
          <p:spPr>
            <a:xfrm>
              <a:off x="150362" y="5107805"/>
              <a:ext cx="11976473" cy="1325563"/>
            </a:xfrm>
            <a:prstGeom prst="roundRect">
              <a:avLst>
                <a:gd name="adj" fmla="val 11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20" name="Titel 1">
              <a:extLst>
                <a:ext uri="{FF2B5EF4-FFF2-40B4-BE49-F238E27FC236}">
                  <a16:creationId xmlns:a16="http://schemas.microsoft.com/office/drawing/2014/main" id="{F941DBFA-F050-E0F0-BADE-4E3AB7EAEA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9902" y="5487967"/>
              <a:ext cx="11178857" cy="94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Tahoma" panose="020B0604030504040204" pitchFamily="34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5pPr>
              <a:lvl6pPr marL="457189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6pPr>
              <a:lvl7pPr marL="914377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7pPr>
              <a:lvl8pPr marL="1371566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8pPr>
              <a:lvl9pPr marL="1828754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/>
              <a:r>
                <a:rPr lang="nl-NL" b="1" dirty="0">
                  <a:latin typeface="Avenir Next LT Pro" panose="020B0504020202020204" pitchFamily="34" charset="0"/>
                </a:rPr>
                <a:t>Wat kun jij doen voor jongvolwassenen                                   die aan zelfdoding denken?</a:t>
              </a:r>
              <a:br>
                <a:rPr lang="nl-NL" b="1" dirty="0">
                  <a:latin typeface="Avenir Next LT Pro" panose="020B0504020202020204" pitchFamily="34" charset="0"/>
                </a:rPr>
              </a:br>
              <a:endParaRPr lang="nl-NL" b="0" dirty="0">
                <a:latin typeface="Avenir Next LT Pro" panose="020B0504020202020204" pitchFamily="34" charset="0"/>
              </a:endParaRPr>
            </a:p>
          </p:txBody>
        </p:sp>
      </p:grpSp>
      <p:pic>
        <p:nvPicPr>
          <p:cNvPr id="4" name="Afbeelding 3" descr="Afbeelding met kleding, persoon, tafel, meubels&#10;&#10;Automatisch gegenereerde beschrijving">
            <a:extLst>
              <a:ext uri="{FF2B5EF4-FFF2-40B4-BE49-F238E27FC236}">
                <a16:creationId xmlns:a16="http://schemas.microsoft.com/office/drawing/2014/main" id="{0C9DC71A-22F3-6194-F11C-B7C35C6CC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6"/>
          <a:stretch/>
        </p:blipFill>
        <p:spPr>
          <a:xfrm>
            <a:off x="562247" y="166088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57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30D08810-550F-4516-C528-2D6378BCF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569776"/>
              </p:ext>
            </p:extLst>
          </p:nvPr>
        </p:nvGraphicFramePr>
        <p:xfrm>
          <a:off x="2501082" y="2004162"/>
          <a:ext cx="733474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745">
                  <a:extLst>
                    <a:ext uri="{9D8B030D-6E8A-4147-A177-3AD203B41FA5}">
                      <a16:colId xmlns:a16="http://schemas.microsoft.com/office/drawing/2014/main" val="287922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400" dirty="0"/>
                        <a:t>Wat kun jij doen?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0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400"/>
                        <a:t>Meer </a:t>
                      </a:r>
                      <a:r>
                        <a:rPr lang="nl-NL" sz="2400" b="1"/>
                        <a:t>openheid en kennis </a:t>
                      </a:r>
                      <a:r>
                        <a:rPr lang="nl-NL" sz="2400"/>
                        <a:t>in bevolking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97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400" b="1"/>
                        <a:t>Mentale gezondheid </a:t>
                      </a:r>
                      <a:r>
                        <a:rPr lang="nl-NL" sz="2400"/>
                        <a:t>vaste plek in </a:t>
                      </a:r>
                      <a:r>
                        <a:rPr lang="nl-NL" sz="2400" b="1"/>
                        <a:t>onderwijs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7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400"/>
                        <a:t>Betere </a:t>
                      </a:r>
                      <a:r>
                        <a:rPr lang="nl-NL" sz="2400" b="1"/>
                        <a:t>route naar hulp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400" b="1"/>
                        <a:t>Minder drempels </a:t>
                      </a:r>
                      <a:r>
                        <a:rPr lang="nl-NL" sz="2400"/>
                        <a:t>tijdens hulp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64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400"/>
                        <a:t>Meer ondersteuning </a:t>
                      </a:r>
                      <a:r>
                        <a:rPr lang="nl-NL" sz="2400" b="1"/>
                        <a:t>ervaringsdeskundigen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35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400" b="1" dirty="0"/>
                        <a:t>Maatschappelijke stressoren </a:t>
                      </a:r>
                      <a:r>
                        <a:rPr lang="nl-NL" sz="2400" dirty="0"/>
                        <a:t>aanpakken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67394"/>
                  </a:ext>
                </a:extLst>
              </a:tr>
            </a:tbl>
          </a:graphicData>
        </a:graphic>
      </p:graphicFrame>
      <p:grpSp>
        <p:nvGrpSpPr>
          <p:cNvPr id="5" name="Groep 4">
            <a:extLst>
              <a:ext uri="{FF2B5EF4-FFF2-40B4-BE49-F238E27FC236}">
                <a16:creationId xmlns:a16="http://schemas.microsoft.com/office/drawing/2014/main" id="{E991E98B-A8B7-1767-95A2-57A2FE517394}"/>
              </a:ext>
            </a:extLst>
          </p:cNvPr>
          <p:cNvGrpSpPr/>
          <p:nvPr/>
        </p:nvGrpSpPr>
        <p:grpSpPr>
          <a:xfrm>
            <a:off x="361951" y="526579"/>
            <a:ext cx="11239500" cy="817325"/>
            <a:chOff x="-186266" y="318591"/>
            <a:chExt cx="12615334" cy="817325"/>
          </a:xfrm>
        </p:grpSpPr>
        <p:sp>
          <p:nvSpPr>
            <p:cNvPr id="7" name="Rechthoek: afgeronde hoeken 4">
              <a:extLst>
                <a:ext uri="{FF2B5EF4-FFF2-40B4-BE49-F238E27FC236}">
                  <a16:creationId xmlns:a16="http://schemas.microsoft.com/office/drawing/2014/main" id="{9C7F97DE-F621-AA6C-9BC0-FC326AEBA3E0}"/>
                </a:ext>
              </a:extLst>
            </p:cNvPr>
            <p:cNvSpPr/>
            <p:nvPr/>
          </p:nvSpPr>
          <p:spPr>
            <a:xfrm>
              <a:off x="-186266" y="318591"/>
              <a:ext cx="12615334" cy="817325"/>
            </a:xfrm>
            <a:prstGeom prst="roundRect">
              <a:avLst>
                <a:gd name="adj" fmla="val 11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8" name="Titel 1">
              <a:extLst>
                <a:ext uri="{FF2B5EF4-FFF2-40B4-BE49-F238E27FC236}">
                  <a16:creationId xmlns:a16="http://schemas.microsoft.com/office/drawing/2014/main" id="{96D28852-9027-E9F1-76CF-74D1EDBA6B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8982" y="341971"/>
              <a:ext cx="11710086" cy="77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Tahoma" panose="020B0604030504040204" pitchFamily="34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5pPr>
              <a:lvl6pPr marL="457189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6pPr>
              <a:lvl7pPr marL="914377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7pPr>
              <a:lvl8pPr marL="1371566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8pPr>
              <a:lvl9pPr marL="1828754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 Bold"/>
                  <a:ea typeface="Verdan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/>
              <a:r>
                <a:rPr lang="nl-NL" dirty="0">
                  <a:latin typeface="Avenir Next LT Pro" panose="020B0504020202020204" pitchFamily="34" charset="0"/>
                </a:rPr>
                <a:t>Aanbevelingen door jongvolwassenen                                    met suïcidale gedachten </a:t>
              </a:r>
              <a:endParaRPr lang="nl-NL" b="0" dirty="0">
                <a:latin typeface="Avenir Next LT Pro" panose="020B0504020202020204" pitchFamily="34" charset="0"/>
              </a:endParaRPr>
            </a:p>
          </p:txBody>
        </p: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96B1B2E4-A664-88ED-3C19-803CF7FD3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5851" y="5445757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40001"/>
                </a:solidFill>
                <a:latin typeface="+mn-lt"/>
                <a:cs typeface="Calibri"/>
              </a:rPr>
              <a:t>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40001"/>
              </a:solidFill>
              <a:effectLst/>
              <a:uLnTx/>
              <a:uFillTx/>
              <a:latin typeface="+mn-lt"/>
              <a:cs typeface="Calibri"/>
            </a:endParaRPr>
          </a:p>
          <a:p>
            <a:r>
              <a:rPr lang="nl-NL" sz="2400" b="0" dirty="0">
                <a:solidFill>
                  <a:srgbClr val="040001"/>
                </a:solidFill>
                <a:latin typeface="Avenir Next LT Pro" panose="020B0504020202020204" pitchFamily="34" charset="0"/>
                <a:cs typeface="Calibri"/>
              </a:rPr>
              <a:t>Looijmans et al.,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40001"/>
                </a:solidFill>
                <a:effectLst/>
                <a:uLnTx/>
                <a:uFillTx/>
                <a:latin typeface="Avenir Next LT Pro" panose="020B0504020202020204" pitchFamily="34" charset="0"/>
                <a:cs typeface="Calibri"/>
              </a:rPr>
              <a:t> </a:t>
            </a:r>
            <a:r>
              <a:rPr lang="nl-NL" sz="2400" b="0" dirty="0">
                <a:solidFill>
                  <a:srgbClr val="040001"/>
                </a:solidFill>
                <a:latin typeface="Avenir Next LT Pro" panose="020B0504020202020204" pitchFamily="34" charset="0"/>
                <a:cs typeface="Calibri"/>
              </a:rPr>
              <a:t>2024</a:t>
            </a:r>
            <a:endParaRPr lang="en-GB" sz="2400" b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6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B3E9E06-0DF5-E4F8-F181-B4A06AE7E991}"/>
              </a:ext>
            </a:extLst>
          </p:cNvPr>
          <p:cNvSpPr txBox="1"/>
          <p:nvPr/>
        </p:nvSpPr>
        <p:spPr>
          <a:xfrm rot="21019811">
            <a:off x="1099128" y="1967346"/>
            <a:ext cx="435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latin typeface="Another shabby" panose="02000503000000020003" pitchFamily="2" charset="0"/>
              </a:rPr>
              <a:t>Suïcidepreventie</a:t>
            </a:r>
            <a:r>
              <a:rPr lang="nl-NL" sz="4000" dirty="0">
                <a:latin typeface="Another shabby" panose="02000503000000020003" pitchFamily="2" charset="0"/>
              </a:rPr>
              <a:t>, </a:t>
            </a:r>
            <a:br>
              <a:rPr lang="nl-NL" sz="4000" dirty="0">
                <a:latin typeface="Another shabby" panose="02000503000000020003" pitchFamily="2" charset="0"/>
              </a:rPr>
            </a:br>
            <a:r>
              <a:rPr lang="nl-NL" sz="4000" dirty="0">
                <a:latin typeface="Another shabby" panose="02000503000000020003" pitchFamily="2" charset="0"/>
              </a:rPr>
              <a:t>doe je samen.</a:t>
            </a:r>
          </a:p>
        </p:txBody>
      </p:sp>
      <p:pic>
        <p:nvPicPr>
          <p:cNvPr id="9" name="Tijdelijke aanduiding voor afbeelding 8" descr="Afbeelding met Menselijk gezicht, tekst, glimlach, schermopname&#10;&#10;Automatisch gegenereerde beschrijving">
            <a:extLst>
              <a:ext uri="{FF2B5EF4-FFF2-40B4-BE49-F238E27FC236}">
                <a16:creationId xmlns:a16="http://schemas.microsoft.com/office/drawing/2014/main" id="{9C2CB43B-0305-AD3E-229B-EC20C5545E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9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3732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ntoorthema">
  <a:themeElements>
    <a:clrScheme name="Aangepast 9">
      <a:dk1>
        <a:srgbClr val="000000"/>
      </a:dk1>
      <a:lt1>
        <a:srgbClr val="FFFFFF"/>
      </a:lt1>
      <a:dk2>
        <a:srgbClr val="D61E29"/>
      </a:dk2>
      <a:lt2>
        <a:srgbClr val="F6E198"/>
      </a:lt2>
      <a:accent1>
        <a:srgbClr val="2BA378"/>
      </a:accent1>
      <a:accent2>
        <a:srgbClr val="D61E29"/>
      </a:accent2>
      <a:accent3>
        <a:srgbClr val="F6E198"/>
      </a:accent3>
      <a:accent4>
        <a:srgbClr val="FBD5C8"/>
      </a:accent4>
      <a:accent5>
        <a:srgbClr val="D9E7E3"/>
      </a:accent5>
      <a:accent6>
        <a:srgbClr val="328BA8"/>
      </a:accent6>
      <a:hlink>
        <a:srgbClr val="D61E29"/>
      </a:hlink>
      <a:folHlink>
        <a:srgbClr val="2BA378"/>
      </a:folHlink>
    </a:clrScheme>
    <a:fontScheme name="113">
      <a:majorFont>
        <a:latin typeface="Arial Bold"/>
        <a:ea typeface="Helvetica"/>
        <a:cs typeface="Avenir Next regular"/>
      </a:majorFont>
      <a:minorFont>
        <a:latin typeface="Arial"/>
        <a:ea typeface="Helvetica"/>
        <a:cs typeface="Avenir Next regular"/>
      </a:minorFont>
    </a:fontScheme>
    <a:fmtScheme name="Schaduw bovenaa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3 PPT Algemeen2" id="{6A9DD883-1BF5-47C0-9819-8C839C7CF99F}" vid="{3F13A3E7-A1C5-4010-96C7-C42936D18E1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4f89e6-ebf3-457f-aca4-d619505c7fdb">
      <Terms xmlns="http://schemas.microsoft.com/office/infopath/2007/PartnerControls"/>
    </lcf76f155ced4ddcb4097134ff3c332f>
    <TaxCatchAll xmlns="ac7c887c-85c9-4820-92f6-2d0628fae0a7" xsi:nil="true"/>
    <SharedWithUsers xmlns="ac7c887c-85c9-4820-92f6-2d0628fae0a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4A15B661009E42B3D8DCC5864DC25A" ma:contentTypeVersion="18" ma:contentTypeDescription="Een nieuw document maken." ma:contentTypeScope="" ma:versionID="d0ed5831a4adc1985f5aefdeebfa1579">
  <xsd:schema xmlns:xsd="http://www.w3.org/2001/XMLSchema" xmlns:xs="http://www.w3.org/2001/XMLSchema" xmlns:p="http://schemas.microsoft.com/office/2006/metadata/properties" xmlns:ns2="a64f89e6-ebf3-457f-aca4-d619505c7fdb" xmlns:ns3="ac7c887c-85c9-4820-92f6-2d0628fae0a7" targetNamespace="http://schemas.microsoft.com/office/2006/metadata/properties" ma:root="true" ma:fieldsID="bb190da6b8634b7f6e2008f1d6a65002" ns2:_="" ns3:_="">
    <xsd:import namespace="a64f89e6-ebf3-457f-aca4-d619505c7fdb"/>
    <xsd:import namespace="ac7c887c-85c9-4820-92f6-2d0628fae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f89e6-ebf3-457f-aca4-d619505c7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6c0c415-c298-4106-bb5c-a69b546bee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c887c-85c9-4820-92f6-2d0628fae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a10dd7-c4d6-487a-8cfd-843c92591a30}" ma:internalName="TaxCatchAll" ma:showField="CatchAllData" ma:web="ac7c887c-85c9-4820-92f6-2d0628fae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FC094-9ECC-4AE7-B692-C879681DBA3F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ac7c887c-85c9-4820-92f6-2d0628fae0a7"/>
    <ds:schemaRef ds:uri="a64f89e6-ebf3-457f-aca4-d619505c7fdb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1D260D-0EA7-409F-9AB2-2952D5B601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E0AB2-469A-413F-821A-1AB5161521BA}">
  <ds:schemaRefs>
    <ds:schemaRef ds:uri="a64f89e6-ebf3-457f-aca4-d619505c7fdb"/>
    <ds:schemaRef ds:uri="ac7c887c-85c9-4820-92f6-2d0628fae0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113 PPT Algemeen</Template>
  <TotalTime>207</TotalTime>
  <Words>298</Words>
  <Application>Microsoft Office PowerPoint</Application>
  <PresentationFormat>Breedbeeld</PresentationFormat>
  <Paragraphs>67</Paragraphs>
  <Slides>9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Another shabby</vt:lpstr>
      <vt:lpstr>Arial</vt:lpstr>
      <vt:lpstr>Arial Bold</vt:lpstr>
      <vt:lpstr>Avenir Next LT Pro</vt:lpstr>
      <vt:lpstr>Avenir Next LT Pro Demi</vt:lpstr>
      <vt:lpstr>Calibri</vt:lpstr>
      <vt:lpstr>Corbel</vt:lpstr>
      <vt:lpstr>Kantoorthema</vt:lpstr>
      <vt:lpstr>think-cell Slide</vt:lpstr>
      <vt:lpstr>PowerPoint-presentatie</vt:lpstr>
      <vt:lpstr>PowerPoint-presentatie</vt:lpstr>
      <vt:lpstr>PowerPoint-presentatie</vt:lpstr>
      <vt:lpstr>PowerPoint-presentatie</vt:lpstr>
      <vt:lpstr>De overgang van puberteit naar volwassenheid is uitdagend  </vt:lpstr>
      <vt:lpstr>PowerPoint-presentatie</vt:lpstr>
      <vt:lpstr>PowerPoint-presentatie</vt:lpstr>
      <vt:lpstr>  Looijmans et al., 2024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Nikki van Eijk (zij/haar)</dc:creator>
  <cp:lastModifiedBy>Anoek Braam</cp:lastModifiedBy>
  <cp:revision>3</cp:revision>
  <dcterms:created xsi:type="dcterms:W3CDTF">2024-08-09T13:34:56Z</dcterms:created>
  <dcterms:modified xsi:type="dcterms:W3CDTF">2024-09-05T13:10:13Z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0x010100894A15B661009E42B3D8DCC5864DC25A</vt:lpwstr>
  </property>
  <property fmtid="{D5CDD505-2E9C-101B-9397-08002B2CF9AE}" pid="3" name="_dlc_DocIdItemGuid">
    <vt:lpwstr>7271fc02-9c40-4dfb-a5e6-278fd6de1711</vt:lpwstr>
  </property>
  <property fmtid="{D5CDD505-2E9C-101B-9397-08002B2CF9AE}" pid="4" name="MediaServiceImageTags">
    <vt:lpwstr/>
  </property>
  <property fmtid="{D5CDD505-2E9C-101B-9397-08002B2CF9AE}" pid="5" name="Order">
    <vt:r8>26200</vt:r8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